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1" r:id="rId1"/>
  </p:sldMasterIdLst>
  <p:notesMasterIdLst>
    <p:notesMasterId r:id="rId7"/>
  </p:notesMasterIdLst>
  <p:sldIdLst>
    <p:sldId id="260" r:id="rId2"/>
    <p:sldId id="256" r:id="rId3"/>
    <p:sldId id="257" r:id="rId4"/>
    <p:sldId id="258" r:id="rId5"/>
    <p:sldId id="261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6151B"/>
    <a:srgbClr val="FBD109"/>
    <a:srgbClr val="FFFFFF"/>
    <a:srgbClr val="C7D71E"/>
    <a:srgbClr val="FDD100"/>
    <a:srgbClr val="F68D1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643" autoAdjust="0"/>
    <p:restoredTop sz="86683" autoAdjust="0"/>
  </p:normalViewPr>
  <p:slideViewPr>
    <p:cSldViewPr snapToGrid="0">
      <p:cViewPr varScale="1">
        <p:scale>
          <a:sx n="74" d="100"/>
          <a:sy n="74" d="100"/>
        </p:scale>
        <p:origin x="2174" y="4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0E4B53F-7F9D-4130-BB5F-F51A70944D71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CAD92BF-1425-49FB-9BA1-2201DC25BB4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625234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/>
              <a:t>*Don’t Put Mustard in the Custard by Michael Rosen</a:t>
            </a:r>
          </a:p>
          <a:p>
            <a:r>
              <a:rPr lang="en-GB" dirty="0"/>
              <a:t>*The Sound Collector by Roger McGough</a:t>
            </a:r>
          </a:p>
          <a:p>
            <a:r>
              <a:rPr lang="en-GB" dirty="0"/>
              <a:t>*Cats Sleep Anywhere by Eleanor </a:t>
            </a:r>
            <a:r>
              <a:rPr lang="en-GB" dirty="0" err="1"/>
              <a:t>Farjeon</a:t>
            </a:r>
            <a:endParaRPr lang="en-GB" dirty="0"/>
          </a:p>
          <a:p>
            <a:r>
              <a:rPr lang="en-GB" dirty="0"/>
              <a:t>*First Day of School by Roger McGough</a:t>
            </a:r>
          </a:p>
          <a:p>
            <a:r>
              <a:rPr lang="en-GB" dirty="0"/>
              <a:t>*To the Last Dinosaur Standing by Kate Wakelin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CAD92BF-1425-49FB-9BA1-2201DC25BB4D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817350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/>
              <a:t>Collect ideas from the group.</a:t>
            </a:r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678F5A5-0FCD-4566-AFD1-269E75FC0888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672374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1777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441261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054415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1484788"/>
            <a:ext cx="7886700" cy="132556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79512" y="6356355"/>
            <a:ext cx="2057400" cy="365125"/>
          </a:xfrm>
        </p:spPr>
        <p:txBody>
          <a:bodyPr/>
          <a:lstStyle/>
          <a:p>
            <a:fld id="{A129F02E-E13B-E148-99C8-275F8509BA90}" type="datetime1">
              <a:rPr lang="en-GB" smtClean="0"/>
              <a:t>01/09/2022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411760" y="6356355"/>
            <a:ext cx="3086100" cy="365125"/>
          </a:xfrm>
        </p:spPr>
        <p:txBody>
          <a:bodyPr/>
          <a:lstStyle/>
          <a:p>
            <a:r>
              <a:rPr lang="en-GB"/>
              <a:t>PowerPoint subject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672709" y="6356355"/>
            <a:ext cx="1491580" cy="365125"/>
          </a:xfrm>
        </p:spPr>
        <p:txBody>
          <a:bodyPr/>
          <a:lstStyle/>
          <a:p>
            <a:fld id="{EFC07C4F-4DD7-4452-9CBE-7B4BC77324C7}" type="slidenum">
              <a:rPr lang="en-GB" smtClean="0"/>
              <a:t>‹#›</a:t>
            </a:fld>
            <a:endParaRPr lang="en-GB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147E8AE4-960E-AD43-B751-DEF8CDFA610D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3006" b="25809"/>
          <a:stretch/>
        </p:blipFill>
        <p:spPr>
          <a:xfrm>
            <a:off x="0" y="0"/>
            <a:ext cx="9144000" cy="1152128"/>
          </a:xfrm>
          <a:prstGeom prst="rect">
            <a:avLst/>
          </a:prstGeom>
        </p:spPr>
      </p:pic>
      <p:pic>
        <p:nvPicPr>
          <p:cNvPr id="7" name="Picture 6">
            <a:extLst>
              <a:ext uri="{FF2B5EF4-FFF2-40B4-BE49-F238E27FC236}">
                <a16:creationId xmlns:a16="http://schemas.microsoft.com/office/drawing/2014/main" id="{33066A86-E4DD-F341-B26F-3E2EB20DE309}"/>
              </a:ext>
            </a:extLst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562576" y="6356351"/>
            <a:ext cx="432048" cy="351252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2596B760-A39D-D247-B599-343715BCDB13}"/>
              </a:ext>
            </a:extLst>
          </p:cNvPr>
          <p:cNvSpPr txBox="1"/>
          <p:nvPr userDrawn="1"/>
        </p:nvSpPr>
        <p:spPr>
          <a:xfrm>
            <a:off x="7510290" y="6352144"/>
            <a:ext cx="1022152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350" dirty="0"/>
              <a:t>@ESBUK</a:t>
            </a:r>
          </a:p>
        </p:txBody>
      </p:sp>
    </p:spTree>
    <p:extLst>
      <p:ext uri="{BB962C8B-B14F-4D97-AF65-F5344CB8AC3E}">
        <p14:creationId xmlns:p14="http://schemas.microsoft.com/office/powerpoint/2010/main" val="4408958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305157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990034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42806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76171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6787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99038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15137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08936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C09443-2990-4BBB-A263-F0B432902F17}" type="datetimeFigureOut">
              <a:rPr lang="en-GB" smtClean="0"/>
              <a:t>01/09/2022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DA3936-63EA-420C-A23D-5B39BE8A16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8311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A58025-BB64-21E2-A99D-DB583D6509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1057948"/>
            <a:ext cx="7886700" cy="704668"/>
          </a:xfrm>
        </p:spPr>
        <p:txBody>
          <a:bodyPr>
            <a:normAutofit/>
          </a:bodyPr>
          <a:lstStyle/>
          <a:p>
            <a:pPr algn="ctr"/>
            <a:r>
              <a:rPr lang="en-GB" sz="4000" b="1" i="1" dirty="0">
                <a:latin typeface="+mn-lt"/>
              </a:rPr>
              <a:t>Poetic Techniques</a:t>
            </a:r>
          </a:p>
        </p:txBody>
      </p:sp>
      <p:graphicFrame>
        <p:nvGraphicFramePr>
          <p:cNvPr id="5" name="Table 5">
            <a:extLst>
              <a:ext uri="{FF2B5EF4-FFF2-40B4-BE49-F238E27FC236}">
                <a16:creationId xmlns:a16="http://schemas.microsoft.com/office/drawing/2014/main" id="{F71AED0B-C740-8E45-1881-11062F52AA2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9482857"/>
              </p:ext>
            </p:extLst>
          </p:nvPr>
        </p:nvGraphicFramePr>
        <p:xfrm>
          <a:off x="446809" y="1908088"/>
          <a:ext cx="8336113" cy="30581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75541">
                  <a:extLst>
                    <a:ext uri="{9D8B030D-6E8A-4147-A177-3AD203B41FA5}">
                      <a16:colId xmlns:a16="http://schemas.microsoft.com/office/drawing/2014/main" val="2262892312"/>
                    </a:ext>
                  </a:extLst>
                </a:gridCol>
                <a:gridCol w="3408218">
                  <a:extLst>
                    <a:ext uri="{9D8B030D-6E8A-4147-A177-3AD203B41FA5}">
                      <a16:colId xmlns:a16="http://schemas.microsoft.com/office/drawing/2014/main" val="1414238439"/>
                    </a:ext>
                  </a:extLst>
                </a:gridCol>
                <a:gridCol w="3252354">
                  <a:extLst>
                    <a:ext uri="{9D8B030D-6E8A-4147-A177-3AD203B41FA5}">
                      <a16:colId xmlns:a16="http://schemas.microsoft.com/office/drawing/2014/main" val="3652563449"/>
                    </a:ext>
                  </a:extLst>
                </a:gridCol>
              </a:tblGrid>
              <a:tr h="289915">
                <a:tc>
                  <a:txBody>
                    <a:bodyPr/>
                    <a:lstStyle/>
                    <a:p>
                      <a:pPr algn="ctr"/>
                      <a:r>
                        <a:rPr lang="en-GB" sz="1600" b="1" i="1" dirty="0">
                          <a:solidFill>
                            <a:schemeClr val="tx1"/>
                          </a:solidFill>
                        </a:rPr>
                        <a:t>Technique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i="1" dirty="0">
                          <a:solidFill>
                            <a:schemeClr val="tx1"/>
                          </a:solidFill>
                        </a:rPr>
                        <a:t>Definition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i="1" dirty="0">
                          <a:solidFill>
                            <a:schemeClr val="tx1"/>
                          </a:solidFill>
                        </a:rPr>
                        <a:t>Example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896894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Rhyme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When words end with the same sound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Don’t put </a:t>
                      </a:r>
                      <a:r>
                        <a:rPr lang="en-GB" sz="1400" b="1" dirty="0"/>
                        <a:t>mustard </a:t>
                      </a:r>
                      <a:r>
                        <a:rPr lang="en-GB" sz="1400" dirty="0"/>
                        <a:t>in the </a:t>
                      </a:r>
                      <a:r>
                        <a:rPr lang="en-GB" sz="1400" b="1" dirty="0"/>
                        <a:t>custard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6897368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Rhythm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The beat and pace of the poem – which words do you stress?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 </a:t>
                      </a:r>
                      <a:r>
                        <a:rPr lang="en-GB" sz="14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stra</a:t>
                      </a:r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nger </a:t>
                      </a:r>
                      <a:r>
                        <a:rPr lang="en-GB" sz="14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called</a:t>
                      </a:r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this </a:t>
                      </a:r>
                      <a:r>
                        <a:rPr lang="en-GB" sz="14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morn</a:t>
                      </a:r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ing</a:t>
                      </a:r>
                      <a:endParaRPr lang="en-GB" sz="14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14371176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Repetition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Repeating a word or phrase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Cats sleep </a:t>
                      </a:r>
                      <a:r>
                        <a:rPr lang="en-GB" sz="1400" b="1" dirty="0"/>
                        <a:t>any</a:t>
                      </a:r>
                      <a:r>
                        <a:rPr lang="en-GB" sz="1400" dirty="0"/>
                        <a:t>where, </a:t>
                      </a:r>
                      <a:r>
                        <a:rPr lang="en-GB" sz="1400" b="1" dirty="0"/>
                        <a:t>any </a:t>
                      </a:r>
                      <a:r>
                        <a:rPr lang="en-GB" sz="1400" dirty="0"/>
                        <a:t>table, </a:t>
                      </a:r>
                      <a:r>
                        <a:rPr lang="en-GB" sz="1400" b="1" dirty="0"/>
                        <a:t>any</a:t>
                      </a:r>
                      <a:r>
                        <a:rPr lang="en-GB" sz="1400" dirty="0"/>
                        <a:t> chair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58382445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Alliteration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When words start with the same sound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What does a </a:t>
                      </a:r>
                      <a:r>
                        <a:rPr lang="en-GB" sz="1400" b="0" i="0" kern="1200" dirty="0" err="1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lessin</a:t>
                      </a:r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look like?</a:t>
                      </a:r>
                      <a:br>
                        <a:rPr lang="en-GB" sz="1400" dirty="0"/>
                      </a:br>
                      <a:r>
                        <a:rPr lang="en-GB" sz="14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</a:t>
                      </a:r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ounds </a:t>
                      </a:r>
                      <a:r>
                        <a:rPr lang="en-GB" sz="14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</a:t>
                      </a:r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mall and </a:t>
                      </a:r>
                      <a:r>
                        <a:rPr lang="en-GB" sz="14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</a:t>
                      </a:r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limy.</a:t>
                      </a:r>
                      <a:endParaRPr lang="en-GB" sz="14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061851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Onomatopoeia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400" dirty="0"/>
                        <a:t>When words sound like the sound they’re describing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Because there had to be </a:t>
                      </a:r>
                      <a:r>
                        <a:rPr lang="en-GB" sz="1400" b="0" i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one</a:t>
                      </a:r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who watched</a:t>
                      </a:r>
                    </a:p>
                    <a:p>
                      <a:pPr algn="l"/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the world </a:t>
                      </a:r>
                      <a:r>
                        <a:rPr lang="en-GB" sz="14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sizzle</a:t>
                      </a:r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and </a:t>
                      </a:r>
                      <a:r>
                        <a:rPr lang="en-GB" sz="14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crack</a:t>
                      </a:r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as it faced that</a:t>
                      </a:r>
                    </a:p>
                    <a:p>
                      <a:pPr algn="l"/>
                      <a:r>
                        <a:rPr lang="en-GB" sz="14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almighty meteor </a:t>
                      </a:r>
                      <a:r>
                        <a:rPr lang="en-GB" sz="14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THWACK</a:t>
                      </a:r>
                      <a:endParaRPr lang="en-GB" sz="14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2621635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394416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AE7C02B-C5E1-7A4E-85E0-707A23B3F28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52400" y="1522410"/>
            <a:ext cx="2057400" cy="3813180"/>
          </a:xfrm>
          <a:ln>
            <a:solidFill>
              <a:schemeClr val="tx1"/>
            </a:solidFill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en-GB" sz="1400" b="1" i="1" dirty="0">
                <a:solidFill>
                  <a:schemeClr val="tx1"/>
                </a:solidFill>
              </a:rPr>
              <a:t>Where would be a good place to…</a:t>
            </a:r>
          </a:p>
          <a:p>
            <a:pPr algn="ctr"/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Pitch</a:t>
            </a:r>
            <a:endParaRPr lang="en-GB" u="sng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…use a higher pitch?</a:t>
            </a: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…use a lower pitch?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Pace</a:t>
            </a:r>
          </a:p>
          <a:p>
            <a:pPr algn="ctr"/>
            <a:r>
              <a:rPr lang="en-GB" b="1" i="1" dirty="0">
                <a:solidFill>
                  <a:schemeClr val="tx1"/>
                </a:solidFill>
              </a:rPr>
              <a:t>…s</a:t>
            </a:r>
            <a:r>
              <a:rPr lang="en-GB" dirty="0">
                <a:solidFill>
                  <a:schemeClr val="tx1"/>
                </a:solidFill>
              </a:rPr>
              <a:t>peed up?</a:t>
            </a:r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…slow down?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Volume</a:t>
            </a:r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…be louder?</a:t>
            </a: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…be quieter?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Pause</a:t>
            </a:r>
          </a:p>
          <a:p>
            <a:pPr algn="ctr"/>
            <a:r>
              <a:rPr lang="en-GB" i="1" dirty="0">
                <a:solidFill>
                  <a:schemeClr val="tx1"/>
                </a:solidFill>
              </a:rPr>
              <a:t>…pause between words?</a:t>
            </a:r>
          </a:p>
          <a:p>
            <a:pPr algn="ctr"/>
            <a:endParaRPr lang="en-GB" i="1" dirty="0">
              <a:solidFill>
                <a:schemeClr val="tx1"/>
              </a:solidFill>
            </a:endParaRPr>
          </a:p>
          <a:p>
            <a:pPr algn="ctr"/>
            <a:endParaRPr lang="en-GB" i="1" dirty="0">
              <a:solidFill>
                <a:schemeClr val="tx1"/>
              </a:solidFill>
            </a:endParaRPr>
          </a:p>
          <a:p>
            <a:pPr algn="ctr"/>
            <a:r>
              <a:rPr lang="en-GB" sz="1400" b="1" i="1" dirty="0">
                <a:solidFill>
                  <a:schemeClr val="tx1"/>
                </a:solidFill>
              </a:rPr>
              <a:t>Let’s have a go!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869DDC0-3EF1-4D47-B239-B6DE7EB0D2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/>
            <a:fld id="{EFC07C4F-4DD7-4452-9CBE-7B4BC77324C7}" type="slidenum">
              <a:rPr lang="en-GB" smtClean="0"/>
              <a:pPr algn="ctr"/>
              <a:t>2</a:t>
            </a:fld>
            <a:endParaRPr lang="en-GB"/>
          </a:p>
        </p:txBody>
      </p:sp>
      <p:sp>
        <p:nvSpPr>
          <p:cNvPr id="9" name="Title 1">
            <a:extLst>
              <a:ext uri="{FF2B5EF4-FFF2-40B4-BE49-F238E27FC236}">
                <a16:creationId xmlns:a16="http://schemas.microsoft.com/office/drawing/2014/main" id="{51F8A394-EE13-200A-77C5-21754055DCB5}"/>
              </a:ext>
            </a:extLst>
          </p:cNvPr>
          <p:cNvSpPr txBox="1">
            <a:spLocks/>
          </p:cNvSpPr>
          <p:nvPr/>
        </p:nvSpPr>
        <p:spPr>
          <a:xfrm>
            <a:off x="3344764" y="1354388"/>
            <a:ext cx="4655890" cy="4706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GB" sz="1400" b="1" i="1" dirty="0">
                <a:latin typeface="+mn-lt"/>
              </a:rPr>
              <a:t>Cats Sleep Anywhere</a:t>
            </a:r>
            <a:br>
              <a:rPr lang="en-GB" sz="1400" dirty="0">
                <a:latin typeface="+mn-lt"/>
              </a:rPr>
            </a:b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Cats sleep</a:t>
            </a:r>
            <a:br>
              <a:rPr lang="en-GB" sz="1400" dirty="0">
                <a:latin typeface="+mn-lt"/>
              </a:rPr>
            </a:br>
            <a:r>
              <a:rPr lang="en-GB" sz="1400" u="sng" dirty="0">
                <a:latin typeface="+mn-lt"/>
              </a:rPr>
              <a:t>Any</a:t>
            </a:r>
            <a:r>
              <a:rPr lang="en-GB" sz="1400" u="sng" dirty="0">
                <a:solidFill>
                  <a:srgbClr val="E6151B"/>
                </a:solidFill>
                <a:latin typeface="+mn-lt"/>
              </a:rPr>
              <a:t>where</a:t>
            </a:r>
            <a:r>
              <a:rPr lang="en-GB" sz="1400" dirty="0">
                <a:latin typeface="+mn-lt"/>
              </a:rPr>
              <a:t>,</a:t>
            </a:r>
            <a:br>
              <a:rPr lang="en-GB" sz="1400" dirty="0">
                <a:latin typeface="+mn-lt"/>
              </a:rPr>
            </a:br>
            <a:r>
              <a:rPr lang="en-GB" sz="1400" u="sng" dirty="0">
                <a:latin typeface="+mn-lt"/>
              </a:rPr>
              <a:t>Any</a:t>
            </a:r>
            <a:r>
              <a:rPr lang="en-GB" sz="1400" dirty="0">
                <a:latin typeface="+mn-lt"/>
              </a:rPr>
              <a:t> table,</a:t>
            </a:r>
            <a:br>
              <a:rPr lang="en-GB" sz="1400" dirty="0">
                <a:latin typeface="+mn-lt"/>
              </a:rPr>
            </a:br>
            <a:r>
              <a:rPr lang="en-GB" sz="1400" u="sng" dirty="0">
                <a:latin typeface="+mn-lt"/>
              </a:rPr>
              <a:t>Any</a:t>
            </a:r>
            <a:r>
              <a:rPr lang="en-GB" sz="1400" dirty="0">
                <a:latin typeface="+mn-lt"/>
              </a:rPr>
              <a:t> </a:t>
            </a:r>
            <a:r>
              <a:rPr lang="en-GB" sz="1400" dirty="0">
                <a:solidFill>
                  <a:srgbClr val="E6151B"/>
                </a:solidFill>
                <a:latin typeface="+mn-lt"/>
              </a:rPr>
              <a:t>chair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Top of the piano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Window-</a:t>
            </a:r>
            <a:r>
              <a:rPr lang="en-GB" sz="1400" dirty="0">
                <a:solidFill>
                  <a:srgbClr val="00B0F0"/>
                </a:solidFill>
                <a:latin typeface="+mn-lt"/>
              </a:rPr>
              <a:t>ledge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In the middle,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On the </a:t>
            </a:r>
            <a:r>
              <a:rPr lang="en-GB" sz="1400" dirty="0">
                <a:solidFill>
                  <a:srgbClr val="00B0F0"/>
                </a:solidFill>
                <a:latin typeface="+mn-lt"/>
              </a:rPr>
              <a:t>edge</a:t>
            </a:r>
            <a:r>
              <a:rPr lang="en-GB" sz="1400" dirty="0">
                <a:latin typeface="+mn-lt"/>
              </a:rPr>
              <a:t>,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Open drawer,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Empty </a:t>
            </a:r>
            <a:r>
              <a:rPr lang="en-GB" sz="1400" dirty="0">
                <a:solidFill>
                  <a:srgbClr val="E6151B"/>
                </a:solidFill>
                <a:latin typeface="+mn-lt"/>
              </a:rPr>
              <a:t>shoe</a:t>
            </a:r>
            <a:br>
              <a:rPr lang="en-GB" sz="1400" dirty="0">
                <a:latin typeface="+mn-lt"/>
              </a:rPr>
            </a:br>
            <a:r>
              <a:rPr lang="en-GB" sz="1400" u="sng" dirty="0">
                <a:latin typeface="+mn-lt"/>
              </a:rPr>
              <a:t>Anybody’s 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Lap will </a:t>
            </a:r>
            <a:r>
              <a:rPr lang="en-GB" sz="1400" dirty="0">
                <a:solidFill>
                  <a:srgbClr val="E6151B"/>
                </a:solidFill>
                <a:latin typeface="+mn-lt"/>
              </a:rPr>
              <a:t>do</a:t>
            </a:r>
            <a:r>
              <a:rPr lang="en-GB" sz="1400" dirty="0">
                <a:latin typeface="+mn-lt"/>
              </a:rPr>
              <a:t>,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Fitted in a 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Cardboard </a:t>
            </a:r>
            <a:r>
              <a:rPr lang="en-GB" sz="1400" dirty="0">
                <a:solidFill>
                  <a:srgbClr val="00B0F0"/>
                </a:solidFill>
                <a:latin typeface="+mn-lt"/>
              </a:rPr>
              <a:t>box</a:t>
            </a:r>
            <a:r>
              <a:rPr lang="en-GB" sz="1400" dirty="0">
                <a:latin typeface="+mn-lt"/>
              </a:rPr>
              <a:t>,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With your </a:t>
            </a:r>
            <a:r>
              <a:rPr lang="en-GB" sz="1400" dirty="0">
                <a:solidFill>
                  <a:srgbClr val="00B0F0"/>
                </a:solidFill>
                <a:latin typeface="+mn-lt"/>
              </a:rPr>
              <a:t>frocks</a:t>
            </a:r>
            <a:r>
              <a:rPr lang="en-GB" sz="1400" dirty="0">
                <a:latin typeface="+mn-lt"/>
              </a:rPr>
              <a:t> –</a:t>
            </a:r>
            <a:br>
              <a:rPr lang="en-GB" sz="1400" dirty="0">
                <a:latin typeface="+mn-lt"/>
              </a:rPr>
            </a:br>
            <a:r>
              <a:rPr lang="en-GB" sz="1400" u="sng" dirty="0">
                <a:latin typeface="+mn-lt"/>
              </a:rPr>
              <a:t>Any</a:t>
            </a:r>
            <a:r>
              <a:rPr lang="en-GB" sz="1400" u="sng" dirty="0">
                <a:solidFill>
                  <a:srgbClr val="E6151B"/>
                </a:solidFill>
                <a:latin typeface="+mn-lt"/>
              </a:rPr>
              <a:t>where</a:t>
            </a:r>
            <a:r>
              <a:rPr lang="en-GB" sz="1400" u="sng" dirty="0">
                <a:latin typeface="+mn-lt"/>
              </a:rPr>
              <a:t>!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They </a:t>
            </a:r>
            <a:r>
              <a:rPr lang="en-GB" sz="1400" dirty="0">
                <a:solidFill>
                  <a:srgbClr val="E6151B"/>
                </a:solidFill>
                <a:latin typeface="+mn-lt"/>
              </a:rPr>
              <a:t>don’t care</a:t>
            </a:r>
            <a:r>
              <a:rPr lang="en-GB" sz="1400" dirty="0">
                <a:latin typeface="+mn-lt"/>
              </a:rPr>
              <a:t>!</a:t>
            </a: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Cats sleep</a:t>
            </a:r>
            <a:br>
              <a:rPr lang="en-GB" sz="1400" dirty="0">
                <a:latin typeface="+mn-lt"/>
              </a:rPr>
            </a:br>
            <a:r>
              <a:rPr lang="en-GB" sz="1400" u="sng" dirty="0">
                <a:latin typeface="+mn-lt"/>
              </a:rPr>
              <a:t>Any</a:t>
            </a:r>
            <a:r>
              <a:rPr lang="en-GB" sz="1400" u="sng" dirty="0">
                <a:solidFill>
                  <a:srgbClr val="E6151B"/>
                </a:solidFill>
                <a:latin typeface="+mn-lt"/>
              </a:rPr>
              <a:t>where</a:t>
            </a:r>
            <a:r>
              <a:rPr lang="en-GB" sz="1400" u="sng" dirty="0">
                <a:latin typeface="+mn-lt"/>
              </a:rPr>
              <a:t>.</a:t>
            </a:r>
            <a:br>
              <a:rPr lang="en-GB" sz="1400" dirty="0">
                <a:latin typeface="+mn-lt"/>
              </a:rPr>
            </a:br>
            <a:br>
              <a:rPr lang="en-GB" sz="1400" dirty="0">
                <a:latin typeface="+mn-lt"/>
              </a:rPr>
            </a:br>
            <a:br>
              <a:rPr lang="en-GB" sz="1400" dirty="0">
                <a:latin typeface="+mn-lt"/>
              </a:rPr>
            </a:br>
            <a:r>
              <a:rPr lang="en-GB" sz="1400" dirty="0">
                <a:latin typeface="+mn-lt"/>
              </a:rPr>
              <a:t>ELEANOR FARJEON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E80A9BA-326A-1091-85F4-7F9D91BD39EB}"/>
              </a:ext>
            </a:extLst>
          </p:cNvPr>
          <p:cNvSpPr txBox="1"/>
          <p:nvPr/>
        </p:nvSpPr>
        <p:spPr>
          <a:xfrm>
            <a:off x="3610113" y="6063322"/>
            <a:ext cx="412519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/>
              <a:t>Reprinted from Cats Sleep Anywhere, Eleanor </a:t>
            </a:r>
            <a:r>
              <a:rPr lang="en-GB" sz="900" dirty="0" err="1"/>
              <a:t>Farjeon</a:t>
            </a:r>
            <a:r>
              <a:rPr lang="en-GB" sz="900" dirty="0"/>
              <a:t>, </a:t>
            </a:r>
            <a:r>
              <a:rPr lang="en-GB" sz="900" b="0" i="0" dirty="0">
                <a:solidFill>
                  <a:srgbClr val="0F1111"/>
                </a:solidFill>
                <a:effectLst/>
              </a:rPr>
              <a:t>Frances Lincoln Children's Books (16 Oct. 1998)</a:t>
            </a:r>
            <a:endParaRPr lang="en-GB" sz="900" dirty="0"/>
          </a:p>
        </p:txBody>
      </p:sp>
    </p:spTree>
    <p:extLst>
      <p:ext uri="{BB962C8B-B14F-4D97-AF65-F5344CB8AC3E}">
        <p14:creationId xmlns:p14="http://schemas.microsoft.com/office/powerpoint/2010/main" val="38272863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2824018" y="1213416"/>
            <a:ext cx="4572000" cy="526297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GB" sz="1400" b="1" i="1" dirty="0"/>
              <a:t>The Sound Collector</a:t>
            </a:r>
            <a:br>
              <a:rPr lang="en-GB" sz="1400" dirty="0"/>
            </a:br>
            <a:br>
              <a:rPr lang="en-GB" sz="1400" dirty="0"/>
            </a:br>
            <a:r>
              <a:rPr lang="en-GB" sz="1400" dirty="0"/>
              <a:t>A stranger called this morning</a:t>
            </a:r>
            <a:br>
              <a:rPr lang="en-GB" sz="1400" dirty="0"/>
            </a:br>
            <a:r>
              <a:rPr lang="en-GB" sz="1400" dirty="0"/>
              <a:t>Dressed all in black and </a:t>
            </a:r>
            <a:r>
              <a:rPr lang="en-GB" sz="1400" dirty="0">
                <a:solidFill>
                  <a:srgbClr val="E6151B"/>
                </a:solidFill>
              </a:rPr>
              <a:t>grey</a:t>
            </a:r>
            <a:br>
              <a:rPr lang="en-GB" sz="1400" dirty="0"/>
            </a:br>
            <a:r>
              <a:rPr lang="en-GB" sz="1400" dirty="0"/>
              <a:t>Put every sound into a  bag</a:t>
            </a:r>
            <a:br>
              <a:rPr lang="en-GB" sz="1400" dirty="0"/>
            </a:br>
            <a:r>
              <a:rPr lang="en-GB" sz="1400" dirty="0"/>
              <a:t>And carried it </a:t>
            </a:r>
            <a:r>
              <a:rPr lang="en-GB" sz="1400" dirty="0">
                <a:solidFill>
                  <a:srgbClr val="E6151B"/>
                </a:solidFill>
              </a:rPr>
              <a:t>away</a:t>
            </a:r>
            <a:br>
              <a:rPr lang="en-GB" sz="1400" dirty="0"/>
            </a:br>
            <a:br>
              <a:rPr lang="en-GB" sz="1400" dirty="0"/>
            </a:br>
            <a:r>
              <a:rPr lang="en-GB" sz="1400" dirty="0"/>
              <a:t>The whistling of the kettle</a:t>
            </a:r>
            <a:br>
              <a:rPr lang="en-GB" sz="1400" dirty="0"/>
            </a:br>
            <a:r>
              <a:rPr lang="en-GB" sz="1400" dirty="0"/>
              <a:t>The turning of the </a:t>
            </a:r>
            <a:r>
              <a:rPr lang="en-GB" sz="1400" dirty="0">
                <a:solidFill>
                  <a:srgbClr val="00B0F0"/>
                </a:solidFill>
              </a:rPr>
              <a:t>lock</a:t>
            </a:r>
            <a:br>
              <a:rPr lang="en-GB" sz="1400" dirty="0"/>
            </a:br>
            <a:r>
              <a:rPr lang="en-GB" sz="1400" dirty="0"/>
              <a:t>The purring of the kitten</a:t>
            </a:r>
            <a:br>
              <a:rPr lang="en-GB" sz="1400" dirty="0"/>
            </a:br>
            <a:r>
              <a:rPr lang="en-GB" sz="1400" dirty="0"/>
              <a:t>The ticking of the </a:t>
            </a:r>
            <a:r>
              <a:rPr lang="en-GB" sz="1400" dirty="0">
                <a:solidFill>
                  <a:srgbClr val="00B0F0"/>
                </a:solidFill>
              </a:rPr>
              <a:t>clock</a:t>
            </a:r>
            <a:br>
              <a:rPr lang="en-GB" sz="1400" dirty="0"/>
            </a:br>
            <a:br>
              <a:rPr lang="en-GB" sz="1400" dirty="0"/>
            </a:br>
            <a:r>
              <a:rPr lang="en-GB" sz="1400" dirty="0"/>
              <a:t>The popping of the toaster</a:t>
            </a:r>
            <a:br>
              <a:rPr lang="en-GB" sz="1400" dirty="0"/>
            </a:br>
            <a:r>
              <a:rPr lang="en-GB" sz="1400" dirty="0"/>
              <a:t>The crunching of the </a:t>
            </a:r>
            <a:r>
              <a:rPr lang="en-GB" sz="1400" dirty="0">
                <a:solidFill>
                  <a:srgbClr val="E6151B"/>
                </a:solidFill>
              </a:rPr>
              <a:t>flakes</a:t>
            </a:r>
            <a:br>
              <a:rPr lang="en-GB" sz="1400" dirty="0"/>
            </a:br>
            <a:r>
              <a:rPr lang="en-GB" sz="1400" dirty="0"/>
              <a:t>When you spread the marmalade</a:t>
            </a:r>
            <a:br>
              <a:rPr lang="en-GB" sz="1400" dirty="0"/>
            </a:br>
            <a:r>
              <a:rPr lang="en-GB" sz="1400" dirty="0"/>
              <a:t>The scraping noise it </a:t>
            </a:r>
            <a:r>
              <a:rPr lang="en-GB" sz="1400" dirty="0">
                <a:solidFill>
                  <a:srgbClr val="E6151B"/>
                </a:solidFill>
              </a:rPr>
              <a:t>makes</a:t>
            </a:r>
          </a:p>
          <a:p>
            <a:endParaRPr lang="en-GB" sz="1400" dirty="0"/>
          </a:p>
          <a:p>
            <a:r>
              <a:rPr lang="en-GB" sz="1400" dirty="0"/>
              <a:t>The hissing of the frying pan</a:t>
            </a:r>
            <a:br>
              <a:rPr lang="en-GB" sz="1400" dirty="0"/>
            </a:br>
            <a:r>
              <a:rPr lang="en-GB" sz="1400" dirty="0"/>
              <a:t>The ticking of the </a:t>
            </a:r>
            <a:r>
              <a:rPr lang="en-GB" sz="1400" dirty="0">
                <a:solidFill>
                  <a:srgbClr val="00B0F0"/>
                </a:solidFill>
              </a:rPr>
              <a:t>grill</a:t>
            </a:r>
            <a:br>
              <a:rPr lang="en-GB" sz="1400" dirty="0"/>
            </a:br>
            <a:r>
              <a:rPr lang="en-GB" sz="1400" dirty="0"/>
              <a:t>The bubbling of the bath tub</a:t>
            </a:r>
            <a:br>
              <a:rPr lang="en-GB" sz="1400" dirty="0"/>
            </a:br>
            <a:r>
              <a:rPr lang="en-GB" sz="1400" dirty="0"/>
              <a:t>As it starts to </a:t>
            </a:r>
            <a:r>
              <a:rPr lang="en-GB" sz="1400" dirty="0">
                <a:solidFill>
                  <a:srgbClr val="00B0F0"/>
                </a:solidFill>
              </a:rPr>
              <a:t>fill</a:t>
            </a:r>
            <a:br>
              <a:rPr lang="en-GB" sz="1400" dirty="0"/>
            </a:br>
            <a:br>
              <a:rPr lang="en-GB" sz="1400" dirty="0"/>
            </a:br>
            <a:br>
              <a:rPr lang="en-GB" sz="1400" dirty="0"/>
            </a:br>
            <a:endParaRPr lang="en-GB" sz="1400" dirty="0"/>
          </a:p>
        </p:txBody>
      </p:sp>
      <p:sp>
        <p:nvSpPr>
          <p:cNvPr id="4" name="Rectangle 3"/>
          <p:cNvSpPr/>
          <p:nvPr/>
        </p:nvSpPr>
        <p:spPr>
          <a:xfrm>
            <a:off x="5791200" y="1436243"/>
            <a:ext cx="4572000" cy="3754874"/>
          </a:xfrm>
          <a:prstGeom prst="rect">
            <a:avLst/>
          </a:prstGeom>
        </p:spPr>
        <p:txBody>
          <a:bodyPr>
            <a:spAutoFit/>
          </a:bodyPr>
          <a:lstStyle/>
          <a:p>
            <a:br>
              <a:rPr lang="en-GB" sz="1400" dirty="0"/>
            </a:br>
            <a:r>
              <a:rPr lang="en-GB" sz="1400" dirty="0"/>
              <a:t>The drumming of the raindrops</a:t>
            </a:r>
            <a:br>
              <a:rPr lang="en-GB" sz="1400" dirty="0"/>
            </a:br>
            <a:r>
              <a:rPr lang="en-GB" sz="1400" dirty="0"/>
              <a:t>On the window </a:t>
            </a:r>
            <a:r>
              <a:rPr lang="en-GB" sz="1400" dirty="0">
                <a:solidFill>
                  <a:srgbClr val="E6151B"/>
                </a:solidFill>
              </a:rPr>
              <a:t>pane</a:t>
            </a:r>
            <a:br>
              <a:rPr lang="en-GB" sz="1400" dirty="0"/>
            </a:br>
            <a:r>
              <a:rPr lang="en-GB" sz="1400" dirty="0"/>
              <a:t>When you do the washing up</a:t>
            </a:r>
            <a:br>
              <a:rPr lang="en-GB" sz="1400" dirty="0"/>
            </a:br>
            <a:r>
              <a:rPr lang="en-GB" sz="1400" dirty="0"/>
              <a:t>The gurgle of the </a:t>
            </a:r>
            <a:r>
              <a:rPr lang="en-GB" sz="1400" dirty="0">
                <a:solidFill>
                  <a:srgbClr val="E6151B"/>
                </a:solidFill>
              </a:rPr>
              <a:t>drain</a:t>
            </a:r>
            <a:br>
              <a:rPr lang="en-GB" sz="1400" dirty="0"/>
            </a:br>
            <a:br>
              <a:rPr lang="en-GB" sz="1400" dirty="0"/>
            </a:br>
            <a:r>
              <a:rPr lang="en-GB" sz="1400" dirty="0"/>
              <a:t>The crying of the baby</a:t>
            </a:r>
            <a:br>
              <a:rPr lang="en-GB" sz="1400" dirty="0"/>
            </a:br>
            <a:r>
              <a:rPr lang="en-GB" sz="1400" dirty="0"/>
              <a:t>The squeaking of the </a:t>
            </a:r>
            <a:r>
              <a:rPr lang="en-GB" sz="1400" dirty="0">
                <a:solidFill>
                  <a:srgbClr val="00B0F0"/>
                </a:solidFill>
              </a:rPr>
              <a:t>chair</a:t>
            </a:r>
            <a:br>
              <a:rPr lang="en-GB" sz="1400" dirty="0"/>
            </a:br>
            <a:r>
              <a:rPr lang="en-GB" sz="1400" dirty="0"/>
              <a:t>The swishing of the curtain</a:t>
            </a:r>
            <a:br>
              <a:rPr lang="en-GB" sz="1400" dirty="0"/>
            </a:br>
            <a:r>
              <a:rPr lang="en-GB" sz="1400" dirty="0"/>
              <a:t>The creaking of the </a:t>
            </a:r>
            <a:r>
              <a:rPr lang="en-GB" sz="1400" dirty="0">
                <a:solidFill>
                  <a:srgbClr val="00B0F0"/>
                </a:solidFill>
              </a:rPr>
              <a:t>stair</a:t>
            </a:r>
            <a:br>
              <a:rPr lang="en-GB" sz="1400" dirty="0"/>
            </a:br>
            <a:br>
              <a:rPr lang="en-GB" sz="1400" dirty="0"/>
            </a:br>
            <a:r>
              <a:rPr lang="en-GB" sz="1400" dirty="0"/>
              <a:t>A stranger called this morning</a:t>
            </a:r>
            <a:br>
              <a:rPr lang="en-GB" sz="1400" dirty="0"/>
            </a:br>
            <a:r>
              <a:rPr lang="en-GB" sz="1400" dirty="0"/>
              <a:t>He didn’t leave his </a:t>
            </a:r>
            <a:r>
              <a:rPr lang="en-GB" sz="1400" dirty="0">
                <a:solidFill>
                  <a:srgbClr val="E6151B"/>
                </a:solidFill>
              </a:rPr>
              <a:t>name</a:t>
            </a:r>
            <a:br>
              <a:rPr lang="en-GB" sz="1400" dirty="0"/>
            </a:br>
            <a:r>
              <a:rPr lang="en-GB" sz="1400" dirty="0"/>
              <a:t>Left us only silence</a:t>
            </a:r>
            <a:br>
              <a:rPr lang="en-GB" sz="1400" dirty="0"/>
            </a:br>
            <a:r>
              <a:rPr lang="en-GB" sz="1400" dirty="0"/>
              <a:t>Life will never be the </a:t>
            </a:r>
            <a:r>
              <a:rPr lang="en-GB" sz="1400" dirty="0">
                <a:solidFill>
                  <a:srgbClr val="E6151B"/>
                </a:solidFill>
              </a:rPr>
              <a:t>same</a:t>
            </a:r>
            <a:br>
              <a:rPr lang="en-GB" sz="1400" dirty="0"/>
            </a:br>
            <a:br>
              <a:rPr lang="en-GB" sz="1400" dirty="0"/>
            </a:br>
            <a:r>
              <a:rPr lang="en-GB" sz="1400" dirty="0"/>
              <a:t>ROGER </a:t>
            </a:r>
            <a:r>
              <a:rPr lang="en-GB" sz="1400" dirty="0" err="1"/>
              <a:t>McGOUGH</a:t>
            </a:r>
            <a:endParaRPr lang="en-GB" sz="1400" dirty="0"/>
          </a:p>
        </p:txBody>
      </p:sp>
      <p:sp>
        <p:nvSpPr>
          <p:cNvPr id="5" name="Date Placeholder 2">
            <a:extLst>
              <a:ext uri="{FF2B5EF4-FFF2-40B4-BE49-F238E27FC236}">
                <a16:creationId xmlns:a16="http://schemas.microsoft.com/office/drawing/2014/main" id="{E251B933-1FAA-4105-544C-1DC3E94D831F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26027" y="1630631"/>
            <a:ext cx="2057400" cy="381318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en-GB" sz="1400" b="1" i="1" dirty="0">
                <a:solidFill>
                  <a:schemeClr val="tx1"/>
                </a:solidFill>
              </a:rPr>
              <a:t>Where would be a good place to…</a:t>
            </a:r>
          </a:p>
          <a:p>
            <a:pPr algn="ctr"/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Pitch</a:t>
            </a:r>
            <a:endParaRPr lang="en-GB" u="sng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…use a higher pitch?</a:t>
            </a: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…use a lower pitch?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Pace</a:t>
            </a:r>
          </a:p>
          <a:p>
            <a:pPr algn="ctr"/>
            <a:r>
              <a:rPr lang="en-GB" b="1" i="1" dirty="0">
                <a:solidFill>
                  <a:schemeClr val="tx1"/>
                </a:solidFill>
              </a:rPr>
              <a:t>…s</a:t>
            </a:r>
            <a:r>
              <a:rPr lang="en-GB" dirty="0">
                <a:solidFill>
                  <a:schemeClr val="tx1"/>
                </a:solidFill>
              </a:rPr>
              <a:t>peed up?</a:t>
            </a:r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…slow down?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Volume</a:t>
            </a:r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…be louder?</a:t>
            </a: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…be quieter?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Pause</a:t>
            </a:r>
          </a:p>
          <a:p>
            <a:pPr algn="ctr"/>
            <a:r>
              <a:rPr lang="en-GB" i="1" dirty="0">
                <a:solidFill>
                  <a:schemeClr val="tx1"/>
                </a:solidFill>
              </a:rPr>
              <a:t>…pause between words?</a:t>
            </a:r>
          </a:p>
          <a:p>
            <a:pPr algn="ctr"/>
            <a:endParaRPr lang="en-GB" i="1" dirty="0">
              <a:solidFill>
                <a:schemeClr val="tx1"/>
              </a:solidFill>
            </a:endParaRPr>
          </a:p>
          <a:p>
            <a:pPr algn="ctr"/>
            <a:endParaRPr lang="en-GB" i="1" dirty="0">
              <a:solidFill>
                <a:schemeClr val="tx1"/>
              </a:solidFill>
            </a:endParaRPr>
          </a:p>
          <a:p>
            <a:pPr algn="ctr"/>
            <a:r>
              <a:rPr lang="en-GB" sz="1400" b="1" i="1" dirty="0">
                <a:solidFill>
                  <a:schemeClr val="tx1"/>
                </a:solidFill>
              </a:rPr>
              <a:t>Let’s have a go!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347A57A-239D-D3D0-4D45-074819DF925D}"/>
              </a:ext>
            </a:extLst>
          </p:cNvPr>
          <p:cNvSpPr txBox="1"/>
          <p:nvPr/>
        </p:nvSpPr>
        <p:spPr>
          <a:xfrm>
            <a:off x="5683827" y="5201788"/>
            <a:ext cx="2202873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GB" sz="900" dirty="0"/>
              <a:t>Reprinted from Pillow Talk, Roger McGough, </a:t>
            </a:r>
            <a:r>
              <a:rPr lang="pt-PT" sz="900" dirty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ea typeface="Cambria" panose="02040503050406030204" pitchFamily="18" charset="0"/>
                <a:cs typeface="Cambria" panose="02040503050406030204" pitchFamily="18" charset="0"/>
              </a:rPr>
              <a:t>Puffin (Penguin Random House Children’s UK)</a:t>
            </a:r>
            <a:endParaRPr lang="en-GB" sz="900" dirty="0">
              <a:solidFill>
                <a:srgbClr val="000000"/>
              </a:solidFill>
              <a:effectLst/>
              <a:uFill>
                <a:solidFill>
                  <a:srgbClr val="000000"/>
                </a:solidFill>
              </a:uFill>
              <a:ea typeface="Cambria" panose="02040503050406030204" pitchFamily="18" charset="0"/>
              <a:cs typeface="Cambria" panose="02040503050406030204" pitchFamily="18" charset="0"/>
            </a:endParaRPr>
          </a:p>
          <a:p>
            <a:pPr algn="ctr"/>
            <a:r>
              <a:rPr lang="en-GB" sz="900" b="0" i="0" dirty="0">
                <a:solidFill>
                  <a:srgbClr val="0F1111"/>
                </a:solidFill>
                <a:effectLst/>
              </a:rPr>
              <a:t>(28 May. 1992)</a:t>
            </a:r>
            <a:endParaRPr lang="en-GB" sz="900" dirty="0"/>
          </a:p>
        </p:txBody>
      </p:sp>
    </p:spTree>
    <p:extLst>
      <p:ext uri="{BB962C8B-B14F-4D97-AF65-F5344CB8AC3E}">
        <p14:creationId xmlns:p14="http://schemas.microsoft.com/office/powerpoint/2010/main" val="10237782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3066473" y="1129816"/>
            <a:ext cx="5506027" cy="58477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1400" b="1" i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The Rang-Tan in my Bedroom</a:t>
            </a:r>
            <a:endParaRPr lang="en-GB" sz="1200" b="1" i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GB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There’s a Rang-tan in my bedroom and I don’t know what to do. 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She plays with all my teddies and keeps borrowing my shoe. 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She destroys all of my houseplants and she keeps on shouting “</a:t>
            </a:r>
            <a:r>
              <a:rPr lang="en-GB" sz="12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ooo</a:t>
            </a:r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!” 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She throws away my chocolate and she howls at my shampoo. </a:t>
            </a:r>
          </a:p>
          <a:p>
            <a:endParaRPr lang="en-GB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There’s a Rang-tan in my bedroom and I don’t want her to stay.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So I told the naughty Rang-tan that she had to go away.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Oh Rang-tan in my bedroom, just before you go... 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Why were you in my bedroom? 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 really want to know. </a:t>
            </a:r>
          </a:p>
          <a:p>
            <a:endParaRPr lang="en-GB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There’s a human in my forest and I don’t know what to do. 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He destroyed all of our trees for your food and your shampoo. </a:t>
            </a:r>
          </a:p>
          <a:p>
            <a:endParaRPr lang="en-GB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There’s a human in my forest and I don’t know what to do. 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He took away my mother and I’m scared he’ll take me too. </a:t>
            </a:r>
          </a:p>
          <a:p>
            <a:endParaRPr lang="en-GB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There are humans in my forest and I don’t know what to do. 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They’re burning it for palm oil so I thought I’d stay with you. </a:t>
            </a:r>
          </a:p>
          <a:p>
            <a:endParaRPr lang="en-GB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Oh Rang-tan in my bedroom now I do know what to do. 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I’ll fight to save your home and I’ll stop you feeling blue. 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I’ll share your story far and wide so others can fight too. </a:t>
            </a:r>
          </a:p>
          <a:p>
            <a:endParaRPr lang="en-GB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Oh Rang-tan in my bedroom I swear it on the stars </a:t>
            </a:r>
          </a:p>
          <a:p>
            <a:r>
              <a:rPr lang="en-GB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The future’s not yet written but I’ll make sure it is ours.</a:t>
            </a:r>
          </a:p>
          <a:p>
            <a:endParaRPr lang="en-GB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GB" sz="1200" i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James Sellick</a:t>
            </a:r>
            <a:endParaRPr lang="en-GB" sz="1200" i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GB" sz="1200" dirty="0"/>
          </a:p>
        </p:txBody>
      </p:sp>
      <p:sp>
        <p:nvSpPr>
          <p:cNvPr id="4" name="Date Placeholder 2">
            <a:extLst>
              <a:ext uri="{FF2B5EF4-FFF2-40B4-BE49-F238E27FC236}">
                <a16:creationId xmlns:a16="http://schemas.microsoft.com/office/drawing/2014/main" id="{88100528-BDDF-FA35-D21B-D5C38B910C8B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53594" y="1212944"/>
            <a:ext cx="2057400" cy="381318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en-GB" sz="1400" b="1" i="1" dirty="0">
                <a:solidFill>
                  <a:schemeClr val="tx1"/>
                </a:solidFill>
              </a:rPr>
              <a:t>Where would be a good place to…</a:t>
            </a:r>
          </a:p>
          <a:p>
            <a:pPr algn="ctr"/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Pitch</a:t>
            </a:r>
            <a:endParaRPr lang="en-GB" u="sng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…use a higher pitch?</a:t>
            </a: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…use a lower pitch?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Pace</a:t>
            </a:r>
          </a:p>
          <a:p>
            <a:pPr algn="ctr"/>
            <a:r>
              <a:rPr lang="en-GB" b="1" i="1" dirty="0">
                <a:solidFill>
                  <a:schemeClr val="tx1"/>
                </a:solidFill>
              </a:rPr>
              <a:t>…s</a:t>
            </a:r>
            <a:r>
              <a:rPr lang="en-GB" dirty="0">
                <a:solidFill>
                  <a:schemeClr val="tx1"/>
                </a:solidFill>
              </a:rPr>
              <a:t>peed up?</a:t>
            </a:r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…slow down?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Volume</a:t>
            </a:r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…be louder?</a:t>
            </a: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…be quieter?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Pause</a:t>
            </a:r>
          </a:p>
          <a:p>
            <a:pPr algn="ctr"/>
            <a:r>
              <a:rPr lang="en-GB" i="1" dirty="0">
                <a:solidFill>
                  <a:schemeClr val="tx1"/>
                </a:solidFill>
              </a:rPr>
              <a:t>…pause between words?</a:t>
            </a:r>
          </a:p>
          <a:p>
            <a:pPr algn="ctr"/>
            <a:endParaRPr lang="en-GB" i="1" dirty="0">
              <a:solidFill>
                <a:schemeClr val="tx1"/>
              </a:solidFill>
            </a:endParaRPr>
          </a:p>
          <a:p>
            <a:pPr algn="ctr"/>
            <a:endParaRPr lang="en-GB" i="1" dirty="0">
              <a:solidFill>
                <a:schemeClr val="tx1"/>
              </a:solidFill>
            </a:endParaRPr>
          </a:p>
          <a:p>
            <a:pPr algn="ctr"/>
            <a:r>
              <a:rPr lang="en-GB" sz="1400" b="1" i="1" dirty="0">
                <a:solidFill>
                  <a:schemeClr val="tx1"/>
                </a:solidFill>
              </a:rPr>
              <a:t>Let’s have a go!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574A1C-C098-6D3C-665E-DA242038CD14}"/>
              </a:ext>
            </a:extLst>
          </p:cNvPr>
          <p:cNvSpPr txBox="1"/>
          <p:nvPr/>
        </p:nvSpPr>
        <p:spPr>
          <a:xfrm>
            <a:off x="592282" y="5444836"/>
            <a:ext cx="169371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/>
              <a:t>Reprinted with permission from Green Peace.</a:t>
            </a:r>
          </a:p>
          <a:p>
            <a:endParaRPr lang="en-GB" sz="900" dirty="0"/>
          </a:p>
          <a:p>
            <a:r>
              <a:rPr lang="en-GB" sz="900" dirty="0"/>
              <a:t>There’s a Rang-Tan in my Bedroom, James Sellick, Wren &amp; Rook, 8 Aug, 2019</a:t>
            </a:r>
          </a:p>
        </p:txBody>
      </p:sp>
    </p:spTree>
    <p:extLst>
      <p:ext uri="{BB962C8B-B14F-4D97-AF65-F5344CB8AC3E}">
        <p14:creationId xmlns:p14="http://schemas.microsoft.com/office/powerpoint/2010/main" val="8673986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3DDC202F-8E8D-DA8A-15A8-E73AFDF31E12}"/>
              </a:ext>
            </a:extLst>
          </p:cNvPr>
          <p:cNvSpPr txBox="1"/>
          <p:nvPr/>
        </p:nvSpPr>
        <p:spPr>
          <a:xfrm>
            <a:off x="633846" y="1594864"/>
            <a:ext cx="5496789" cy="3740726"/>
          </a:xfrm>
          <a:prstGeom prst="rect">
            <a:avLst/>
          </a:prstGeom>
          <a:noFill/>
        </p:spPr>
        <p:txBody>
          <a:bodyPr wrap="square" numCol="2">
            <a:noAutofit/>
          </a:bodyPr>
          <a:lstStyle/>
          <a:p>
            <a:pPr algn="ctr"/>
            <a:r>
              <a:rPr lang="en-GB" sz="1400" b="0" i="1" dirty="0">
                <a:solidFill>
                  <a:srgbClr val="000000"/>
                </a:solidFill>
                <a:effectLst/>
              </a:rPr>
              <a:t>Macbeth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dirty="0">
                <a:solidFill>
                  <a:srgbClr val="000000"/>
                </a:solidFill>
                <a:effectLst/>
              </a:rPr>
              <a:t>Act 1, Scene 1</a:t>
            </a:r>
          </a:p>
          <a:p>
            <a:pPr algn="ctr"/>
            <a:endParaRPr lang="en-GB" sz="1400" b="0" i="0" dirty="0">
              <a:solidFill>
                <a:srgbClr val="000000"/>
              </a:solidFill>
              <a:effectLst/>
            </a:endParaRPr>
          </a:p>
          <a:p>
            <a:r>
              <a:rPr lang="en-GB" sz="1400" b="0" i="1" dirty="0">
                <a:solidFill>
                  <a:srgbClr val="000000"/>
                </a:solidFill>
                <a:effectLst/>
              </a:rPr>
              <a:t>Thunder and Lightning. Enter three Witches.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cap="small" dirty="0">
                <a:solidFill>
                  <a:srgbClr val="000000"/>
                </a:solidFill>
                <a:effectLst/>
              </a:rPr>
              <a:t>FIRST WITCH</a:t>
            </a:r>
            <a:r>
              <a:rPr lang="en-GB" sz="1400" b="0" i="0" dirty="0">
                <a:solidFill>
                  <a:srgbClr val="000000"/>
                </a:solidFill>
                <a:effectLst/>
              </a:rPr>
              <a:t> 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dirty="0">
                <a:solidFill>
                  <a:srgbClr val="000000"/>
                </a:solidFill>
                <a:effectLst/>
              </a:rPr>
              <a:t>When shall we three meet </a:t>
            </a:r>
            <a:r>
              <a:rPr lang="en-GB" sz="1400" b="0" i="0" dirty="0">
                <a:solidFill>
                  <a:srgbClr val="E6151B"/>
                </a:solidFill>
                <a:effectLst/>
              </a:rPr>
              <a:t>again?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dirty="0">
                <a:solidFill>
                  <a:srgbClr val="000000"/>
                </a:solidFill>
                <a:effectLst/>
              </a:rPr>
              <a:t>In thunder, lightning, or in </a:t>
            </a:r>
            <a:r>
              <a:rPr lang="en-GB" sz="1400" b="0" i="0" dirty="0">
                <a:solidFill>
                  <a:srgbClr val="E6151B"/>
                </a:solidFill>
                <a:effectLst/>
              </a:rPr>
              <a:t>rain?</a:t>
            </a:r>
          </a:p>
          <a:p>
            <a:pPr algn="l"/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cap="small" dirty="0">
                <a:solidFill>
                  <a:srgbClr val="000000"/>
                </a:solidFill>
                <a:effectLst/>
              </a:rPr>
              <a:t>SECOND WITCH</a:t>
            </a:r>
            <a:r>
              <a:rPr lang="en-GB" sz="1400" b="0" i="0" dirty="0">
                <a:solidFill>
                  <a:srgbClr val="000000"/>
                </a:solidFill>
                <a:effectLst/>
              </a:rPr>
              <a:t> 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dirty="0">
                <a:solidFill>
                  <a:srgbClr val="000000"/>
                </a:solidFill>
                <a:effectLst/>
              </a:rPr>
              <a:t>When the hurly-burly’s </a:t>
            </a:r>
            <a:r>
              <a:rPr lang="en-GB" sz="1400" b="0" i="0" dirty="0">
                <a:solidFill>
                  <a:srgbClr val="00B0F0"/>
                </a:solidFill>
                <a:effectLst/>
              </a:rPr>
              <a:t>done,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dirty="0">
                <a:solidFill>
                  <a:srgbClr val="000000"/>
                </a:solidFill>
                <a:effectLst/>
              </a:rPr>
              <a:t>When the battle’s lost and </a:t>
            </a:r>
            <a:r>
              <a:rPr lang="en-GB" sz="1400" b="0" i="0" dirty="0">
                <a:solidFill>
                  <a:srgbClr val="00B0F0"/>
                </a:solidFill>
                <a:effectLst/>
              </a:rPr>
              <a:t>won.</a:t>
            </a:r>
          </a:p>
          <a:p>
            <a:pPr algn="l"/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cap="small" dirty="0">
                <a:solidFill>
                  <a:srgbClr val="000000"/>
                </a:solidFill>
                <a:effectLst/>
              </a:rPr>
              <a:t>THIRD WITCH</a:t>
            </a:r>
            <a:r>
              <a:rPr lang="en-GB" sz="1400" b="0" i="0" dirty="0">
                <a:solidFill>
                  <a:srgbClr val="000000"/>
                </a:solidFill>
                <a:effectLst/>
              </a:rPr>
              <a:t> 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dirty="0">
                <a:solidFill>
                  <a:srgbClr val="000000"/>
                </a:solidFill>
                <a:effectLst/>
              </a:rPr>
              <a:t>That will be ere the set of </a:t>
            </a:r>
            <a:r>
              <a:rPr lang="en-GB" sz="1400" b="0" i="0" dirty="0">
                <a:solidFill>
                  <a:srgbClr val="00B0F0"/>
                </a:solidFill>
                <a:effectLst/>
              </a:rPr>
              <a:t>sun.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endParaRPr lang="en-GB" sz="1400" b="0" i="0" dirty="0">
              <a:solidFill>
                <a:srgbClr val="000000"/>
              </a:solidFill>
              <a:effectLst/>
            </a:endParaRPr>
          </a:p>
          <a:p>
            <a:pPr algn="l"/>
            <a:r>
              <a:rPr lang="en-GB" sz="1400" b="0" i="0" cap="small" dirty="0">
                <a:solidFill>
                  <a:srgbClr val="000000"/>
                </a:solidFill>
                <a:effectLst/>
              </a:rPr>
              <a:t>FIRST WITCH</a:t>
            </a:r>
            <a:r>
              <a:rPr lang="en-GB" sz="1400" b="0" i="0" dirty="0">
                <a:solidFill>
                  <a:srgbClr val="000000"/>
                </a:solidFill>
                <a:effectLst/>
              </a:rPr>
              <a:t> 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dirty="0">
                <a:solidFill>
                  <a:srgbClr val="000000"/>
                </a:solidFill>
                <a:effectLst/>
              </a:rPr>
              <a:t>Where the place?</a:t>
            </a:r>
          </a:p>
          <a:p>
            <a:pPr algn="l"/>
            <a:endParaRPr lang="en-GB" sz="1400" b="0" i="0" dirty="0">
              <a:solidFill>
                <a:srgbClr val="000000"/>
              </a:solidFill>
              <a:effectLst/>
            </a:endParaRPr>
          </a:p>
          <a:p>
            <a:pPr algn="l"/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cap="small" dirty="0">
                <a:solidFill>
                  <a:srgbClr val="000000"/>
                </a:solidFill>
                <a:effectLst/>
              </a:rPr>
              <a:t>SECOND WITCH</a:t>
            </a:r>
            <a:r>
              <a:rPr lang="en-GB" sz="1400" b="0" i="0" dirty="0">
                <a:solidFill>
                  <a:srgbClr val="000000"/>
                </a:solidFill>
                <a:effectLst/>
              </a:rPr>
              <a:t> </a:t>
            </a:r>
          </a:p>
          <a:p>
            <a:pPr algn="l"/>
            <a:r>
              <a:rPr lang="en-GB" sz="1400" b="0" i="0" dirty="0">
                <a:solidFill>
                  <a:srgbClr val="000000"/>
                </a:solidFill>
                <a:effectLst/>
              </a:rPr>
              <a:t>Upon the heath.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endParaRPr lang="en-GB" sz="1400" b="0" i="0" dirty="0">
              <a:solidFill>
                <a:srgbClr val="000000"/>
              </a:solidFill>
              <a:effectLst/>
            </a:endParaRPr>
          </a:p>
          <a:p>
            <a:pPr algn="l"/>
            <a:r>
              <a:rPr lang="en-GB" sz="1400" b="0" i="0" cap="small" dirty="0">
                <a:solidFill>
                  <a:srgbClr val="000000"/>
                </a:solidFill>
                <a:effectLst/>
              </a:rPr>
              <a:t>THIRD WITCH</a:t>
            </a:r>
            <a:r>
              <a:rPr lang="en-GB" sz="1400" b="0" i="0" dirty="0">
                <a:solidFill>
                  <a:srgbClr val="000000"/>
                </a:solidFill>
                <a:effectLst/>
              </a:rPr>
              <a:t> 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dirty="0">
                <a:solidFill>
                  <a:srgbClr val="000000"/>
                </a:solidFill>
                <a:effectLst/>
              </a:rPr>
              <a:t>There to meet with Macbeth.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endParaRPr lang="en-GB" sz="1400" b="0" i="0" dirty="0">
              <a:solidFill>
                <a:srgbClr val="000000"/>
              </a:solidFill>
              <a:effectLst/>
            </a:endParaRPr>
          </a:p>
          <a:p>
            <a:pPr algn="l"/>
            <a:r>
              <a:rPr lang="en-GB" sz="1400" b="0" i="0" cap="small" dirty="0">
                <a:solidFill>
                  <a:srgbClr val="000000"/>
                </a:solidFill>
                <a:effectLst/>
              </a:rPr>
              <a:t>FIRST WITCH</a:t>
            </a:r>
            <a:r>
              <a:rPr lang="en-GB" sz="1400" b="0" i="0" dirty="0">
                <a:solidFill>
                  <a:srgbClr val="000000"/>
                </a:solidFill>
                <a:effectLst/>
              </a:rPr>
              <a:t> </a:t>
            </a:r>
          </a:p>
          <a:p>
            <a:pPr algn="l"/>
            <a:r>
              <a:rPr lang="en-GB" sz="1400" b="0" i="0" dirty="0">
                <a:solidFill>
                  <a:srgbClr val="000000"/>
                </a:solidFill>
                <a:effectLst/>
              </a:rPr>
              <a:t>I come, </a:t>
            </a:r>
            <a:r>
              <a:rPr lang="en-GB" sz="1400" b="0" i="0" dirty="0" err="1">
                <a:solidFill>
                  <a:srgbClr val="000000"/>
                </a:solidFill>
                <a:effectLst/>
              </a:rPr>
              <a:t>Graymalkin</a:t>
            </a:r>
            <a:r>
              <a:rPr lang="en-GB" sz="1400" b="0" i="0" dirty="0">
                <a:solidFill>
                  <a:srgbClr val="000000"/>
                </a:solidFill>
                <a:effectLst/>
              </a:rPr>
              <a:t>.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endParaRPr lang="en-GB" sz="1400" b="0" i="0" dirty="0">
              <a:solidFill>
                <a:srgbClr val="000000"/>
              </a:solidFill>
              <a:effectLst/>
            </a:endParaRPr>
          </a:p>
          <a:p>
            <a:pPr algn="l"/>
            <a:r>
              <a:rPr lang="en-GB" sz="1400" b="0" i="0" cap="small" dirty="0">
                <a:solidFill>
                  <a:srgbClr val="000000"/>
                </a:solidFill>
                <a:effectLst/>
              </a:rPr>
              <a:t>SECOND WITCH</a:t>
            </a:r>
            <a:r>
              <a:rPr lang="en-GB" sz="1400" b="0" i="0" dirty="0">
                <a:solidFill>
                  <a:srgbClr val="000000"/>
                </a:solidFill>
                <a:effectLst/>
              </a:rPr>
              <a:t> </a:t>
            </a:r>
          </a:p>
          <a:p>
            <a:pPr algn="l"/>
            <a:r>
              <a:rPr lang="en-GB" sz="1400" b="0" i="0" dirty="0">
                <a:solidFill>
                  <a:srgbClr val="000000"/>
                </a:solidFill>
                <a:effectLst/>
              </a:rPr>
              <a:t>Paddock calls.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endParaRPr lang="en-GB" sz="1400" b="0" i="0" dirty="0">
              <a:solidFill>
                <a:srgbClr val="000000"/>
              </a:solidFill>
              <a:effectLst/>
            </a:endParaRPr>
          </a:p>
          <a:p>
            <a:pPr algn="l"/>
            <a:r>
              <a:rPr lang="en-GB" sz="1400" b="0" i="0" cap="small" dirty="0">
                <a:solidFill>
                  <a:srgbClr val="000000"/>
                </a:solidFill>
                <a:effectLst/>
              </a:rPr>
              <a:t>THIRD WITCH</a:t>
            </a:r>
            <a:r>
              <a:rPr lang="en-GB" sz="1400" b="0" i="0" dirty="0">
                <a:solidFill>
                  <a:srgbClr val="000000"/>
                </a:solidFill>
                <a:effectLst/>
              </a:rPr>
              <a:t> </a:t>
            </a:r>
          </a:p>
          <a:p>
            <a:pPr algn="l"/>
            <a:r>
              <a:rPr lang="en-GB" sz="1400" b="0" i="0" dirty="0">
                <a:solidFill>
                  <a:srgbClr val="000000"/>
                </a:solidFill>
                <a:effectLst/>
              </a:rPr>
              <a:t>Anon.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endParaRPr lang="en-GB" sz="1400" b="0" i="0" dirty="0">
              <a:solidFill>
                <a:srgbClr val="000000"/>
              </a:solidFill>
              <a:effectLst/>
            </a:endParaRPr>
          </a:p>
          <a:p>
            <a:pPr algn="l"/>
            <a:r>
              <a:rPr lang="en-GB" sz="1400" b="0" i="0" cap="small" dirty="0">
                <a:solidFill>
                  <a:srgbClr val="000000"/>
                </a:solidFill>
                <a:effectLst/>
              </a:rPr>
              <a:t>ALL</a:t>
            </a:r>
            <a:r>
              <a:rPr lang="en-GB" sz="1400" b="0" i="0" dirty="0">
                <a:solidFill>
                  <a:srgbClr val="000000"/>
                </a:solidFill>
                <a:effectLst/>
              </a:rPr>
              <a:t> 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dirty="0">
                <a:solidFill>
                  <a:srgbClr val="000000"/>
                </a:solidFill>
                <a:effectLst/>
              </a:rPr>
              <a:t>Fair is foul, and foul is </a:t>
            </a:r>
            <a:r>
              <a:rPr lang="en-GB" sz="1400" b="0" i="0" dirty="0">
                <a:solidFill>
                  <a:srgbClr val="FF0000"/>
                </a:solidFill>
                <a:effectLst/>
              </a:rPr>
              <a:t>fair;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0" dirty="0">
                <a:solidFill>
                  <a:srgbClr val="000000"/>
                </a:solidFill>
                <a:effectLst/>
              </a:rPr>
              <a:t>Hover through the fog and filthy </a:t>
            </a:r>
            <a:r>
              <a:rPr lang="en-GB" sz="1400" b="0" i="0" dirty="0">
                <a:solidFill>
                  <a:srgbClr val="FF0000"/>
                </a:solidFill>
                <a:effectLst/>
              </a:rPr>
              <a:t>air.</a:t>
            </a:r>
            <a:br>
              <a:rPr lang="en-GB" sz="1400" b="0" i="0" dirty="0">
                <a:solidFill>
                  <a:srgbClr val="000000"/>
                </a:solidFill>
                <a:effectLst/>
              </a:rPr>
            </a:br>
            <a:r>
              <a:rPr lang="en-GB" sz="1400" b="0" i="1" dirty="0">
                <a:solidFill>
                  <a:srgbClr val="000000"/>
                </a:solidFill>
                <a:effectLst/>
              </a:rPr>
              <a:t>They exit.</a:t>
            </a:r>
            <a:endParaRPr lang="en-GB" sz="1400" b="0" i="0" dirty="0">
              <a:solidFill>
                <a:srgbClr val="000000"/>
              </a:solidFill>
              <a:effectLst/>
            </a:endParaRPr>
          </a:p>
          <a:p>
            <a:br>
              <a:rPr lang="en-GB" sz="1400" dirty="0">
                <a:effectLst/>
              </a:rPr>
            </a:br>
            <a:endParaRPr lang="en-GB" sz="1400" dirty="0"/>
          </a:p>
        </p:txBody>
      </p:sp>
      <p:sp>
        <p:nvSpPr>
          <p:cNvPr id="5" name="Date Placeholder 2">
            <a:extLst>
              <a:ext uri="{FF2B5EF4-FFF2-40B4-BE49-F238E27FC236}">
                <a16:creationId xmlns:a16="http://schemas.microsoft.com/office/drawing/2014/main" id="{5DBFA2F9-2CA2-3B42-AE90-2B96563C20EA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6536185" y="1522410"/>
            <a:ext cx="2057400" cy="381318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en-GB" sz="1400" b="1" i="1" dirty="0">
                <a:solidFill>
                  <a:schemeClr val="tx1"/>
                </a:solidFill>
              </a:rPr>
              <a:t>Where would be a good place to…</a:t>
            </a:r>
          </a:p>
          <a:p>
            <a:pPr algn="ctr"/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Pitch</a:t>
            </a:r>
            <a:endParaRPr lang="en-GB" u="sng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…use a higher pitch?</a:t>
            </a: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…use a lower pitch?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Pace</a:t>
            </a:r>
          </a:p>
          <a:p>
            <a:pPr algn="ctr"/>
            <a:r>
              <a:rPr lang="en-GB" b="1" i="1" dirty="0">
                <a:solidFill>
                  <a:schemeClr val="tx1"/>
                </a:solidFill>
              </a:rPr>
              <a:t>…</a:t>
            </a:r>
            <a:r>
              <a:rPr lang="en-GB" i="1" dirty="0">
                <a:solidFill>
                  <a:schemeClr val="tx1"/>
                </a:solidFill>
              </a:rPr>
              <a:t>s</a:t>
            </a:r>
            <a:r>
              <a:rPr lang="en-GB" dirty="0">
                <a:solidFill>
                  <a:schemeClr val="tx1"/>
                </a:solidFill>
              </a:rPr>
              <a:t>peed up?</a:t>
            </a:r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…slow down?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Volume</a:t>
            </a:r>
            <a:endParaRPr lang="en-GB" b="1" i="1" dirty="0">
              <a:solidFill>
                <a:schemeClr val="tx1"/>
              </a:solidFill>
            </a:endParaRP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…be louder?</a:t>
            </a:r>
          </a:p>
          <a:p>
            <a:pPr algn="ctr"/>
            <a:r>
              <a:rPr lang="en-GB" dirty="0">
                <a:solidFill>
                  <a:schemeClr val="tx1"/>
                </a:solidFill>
              </a:rPr>
              <a:t>…be quieter?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  <a:p>
            <a:pPr algn="ctr"/>
            <a:r>
              <a:rPr lang="en-GB" b="1" i="1" u="sng" dirty="0">
                <a:solidFill>
                  <a:schemeClr val="tx1"/>
                </a:solidFill>
              </a:rPr>
              <a:t>Pause</a:t>
            </a:r>
          </a:p>
          <a:p>
            <a:pPr algn="ctr"/>
            <a:r>
              <a:rPr lang="en-GB" i="1" dirty="0">
                <a:solidFill>
                  <a:schemeClr val="tx1"/>
                </a:solidFill>
              </a:rPr>
              <a:t>…pause between words?</a:t>
            </a:r>
          </a:p>
          <a:p>
            <a:pPr algn="ctr"/>
            <a:endParaRPr lang="en-GB" i="1" dirty="0">
              <a:solidFill>
                <a:schemeClr val="tx1"/>
              </a:solidFill>
            </a:endParaRPr>
          </a:p>
          <a:p>
            <a:pPr algn="ctr"/>
            <a:endParaRPr lang="en-GB" i="1" dirty="0">
              <a:solidFill>
                <a:schemeClr val="tx1"/>
              </a:solidFill>
            </a:endParaRPr>
          </a:p>
          <a:p>
            <a:pPr algn="ctr"/>
            <a:r>
              <a:rPr lang="en-GB" sz="1400" b="1" i="1" dirty="0">
                <a:solidFill>
                  <a:schemeClr val="tx1"/>
                </a:solidFill>
              </a:rPr>
              <a:t>Let’s have a go!</a:t>
            </a:r>
          </a:p>
        </p:txBody>
      </p:sp>
    </p:spTree>
    <p:extLst>
      <p:ext uri="{BB962C8B-B14F-4D97-AF65-F5344CB8AC3E}">
        <p14:creationId xmlns:p14="http://schemas.microsoft.com/office/powerpoint/2010/main" val="35933864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1235</TotalTime>
  <Words>1078</Words>
  <Application>Microsoft Office PowerPoint</Application>
  <PresentationFormat>On-screen Show (4:3)</PresentationFormat>
  <Paragraphs>165</Paragraphs>
  <Slides>5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Poetic Techniques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Lauren Kearney</dc:creator>
  <cp:lastModifiedBy>lauren kearney</cp:lastModifiedBy>
  <cp:revision>52</cp:revision>
  <dcterms:created xsi:type="dcterms:W3CDTF">2022-03-08T10:28:49Z</dcterms:created>
  <dcterms:modified xsi:type="dcterms:W3CDTF">2022-09-01T12:26:27Z</dcterms:modified>
</cp:coreProperties>
</file>

<file path=docProps/thumbnail.jpeg>
</file>