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51B"/>
    <a:srgbClr val="FBD109"/>
    <a:srgbClr val="FFFFFF"/>
    <a:srgbClr val="C7D71E"/>
    <a:srgbClr val="FDD100"/>
    <a:srgbClr val="F68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43" autoAdjust="0"/>
    <p:restoredTop sz="86683" autoAdjust="0"/>
  </p:normalViewPr>
  <p:slideViewPr>
    <p:cSldViewPr snapToGrid="0">
      <p:cViewPr varScale="1">
        <p:scale>
          <a:sx n="74" d="100"/>
          <a:sy n="74" d="100"/>
        </p:scale>
        <p:origin x="21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4B53F-7F9D-4130-BB5F-F51A70944D71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D92BF-1425-49FB-9BA1-2201DC25BB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52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*Don’t Put Mustard in the Custard by Michael Rosen</a:t>
            </a:r>
          </a:p>
          <a:p>
            <a:r>
              <a:rPr lang="en-GB" dirty="0"/>
              <a:t>*The Sound Collector by Roger McGough</a:t>
            </a:r>
          </a:p>
          <a:p>
            <a:r>
              <a:rPr lang="en-GB" dirty="0"/>
              <a:t>*Cats Sleep Anywhere by Eleanor </a:t>
            </a:r>
            <a:r>
              <a:rPr lang="en-GB" dirty="0" err="1"/>
              <a:t>Farjeon</a:t>
            </a:r>
            <a:endParaRPr lang="en-GB" dirty="0"/>
          </a:p>
          <a:p>
            <a:r>
              <a:rPr lang="en-GB" dirty="0"/>
              <a:t>*First Day of School by Roger McGough</a:t>
            </a:r>
          </a:p>
          <a:p>
            <a:r>
              <a:rPr lang="en-GB" dirty="0"/>
              <a:t>*To the Last Dinosaur Standing by Kate Wakelin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D92BF-1425-49FB-9BA1-2201DC25BB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173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723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77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12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4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8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5"/>
            <a:ext cx="2057400" cy="365125"/>
          </a:xfrm>
        </p:spPr>
        <p:txBody>
          <a:bodyPr/>
          <a:lstStyle/>
          <a:p>
            <a:fld id="{A129F02E-E13B-E148-99C8-275F8509BA90}" type="datetime1">
              <a:rPr lang="en-GB" smtClean="0"/>
              <a:t>01/09/2022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5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9" y="6356355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90" y="6352144"/>
            <a:ext cx="10221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44089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51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00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8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1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03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1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9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9443-2990-4BBB-A263-F0B432902F1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A3936-63EA-420C-A23D-5B39BE8A16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58025-BB64-21E2-A99D-DB583D65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57948"/>
            <a:ext cx="7886700" cy="704668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+mn-lt"/>
              </a:rPr>
              <a:t>Poetic Techniques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71AED0B-C740-8E45-1881-11062F52A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482857"/>
              </p:ext>
            </p:extLst>
          </p:nvPr>
        </p:nvGraphicFramePr>
        <p:xfrm>
          <a:off x="446809" y="1908088"/>
          <a:ext cx="8336113" cy="305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5541">
                  <a:extLst>
                    <a:ext uri="{9D8B030D-6E8A-4147-A177-3AD203B41FA5}">
                      <a16:colId xmlns:a16="http://schemas.microsoft.com/office/drawing/2014/main" val="2262892312"/>
                    </a:ext>
                  </a:extLst>
                </a:gridCol>
                <a:gridCol w="3408218">
                  <a:extLst>
                    <a:ext uri="{9D8B030D-6E8A-4147-A177-3AD203B41FA5}">
                      <a16:colId xmlns:a16="http://schemas.microsoft.com/office/drawing/2014/main" val="1414238439"/>
                    </a:ext>
                  </a:extLst>
                </a:gridCol>
                <a:gridCol w="3252354">
                  <a:extLst>
                    <a:ext uri="{9D8B030D-6E8A-4147-A177-3AD203B41FA5}">
                      <a16:colId xmlns:a16="http://schemas.microsoft.com/office/drawing/2014/main" val="3652563449"/>
                    </a:ext>
                  </a:extLst>
                </a:gridCol>
              </a:tblGrid>
              <a:tr h="289915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tx1"/>
                          </a:solidFill>
                        </a:rPr>
                        <a:t>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tx1"/>
                          </a:solidFill>
                        </a:rPr>
                        <a:t>Definition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>
                          <a:solidFill>
                            <a:schemeClr val="tx1"/>
                          </a:solidFill>
                        </a:rPr>
                        <a:t>Example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9689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Rhyme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When words end with the same sound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Don’t put </a:t>
                      </a:r>
                      <a:r>
                        <a:rPr lang="en-GB" sz="1400" b="1" dirty="0"/>
                        <a:t>mustard </a:t>
                      </a:r>
                      <a:r>
                        <a:rPr lang="en-GB" sz="1400" dirty="0"/>
                        <a:t>in the </a:t>
                      </a:r>
                      <a:r>
                        <a:rPr lang="en-GB" sz="1400" b="1" dirty="0"/>
                        <a:t>custard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973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Rhythm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The beat and pace of the poem – which words do you stress?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nger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called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this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morn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ing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711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Repetition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Repeating a word or phrase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Cats sleep </a:t>
                      </a:r>
                      <a:r>
                        <a:rPr lang="en-GB" sz="1400" b="1" dirty="0"/>
                        <a:t>any</a:t>
                      </a:r>
                      <a:r>
                        <a:rPr lang="en-GB" sz="1400" dirty="0"/>
                        <a:t>where, </a:t>
                      </a:r>
                      <a:r>
                        <a:rPr lang="en-GB" sz="1400" b="1" dirty="0"/>
                        <a:t>any </a:t>
                      </a:r>
                      <a:r>
                        <a:rPr lang="en-GB" sz="1400" dirty="0"/>
                        <a:t>table, </a:t>
                      </a:r>
                      <a:r>
                        <a:rPr lang="en-GB" sz="1400" b="1" dirty="0"/>
                        <a:t>any</a:t>
                      </a:r>
                      <a:r>
                        <a:rPr lang="en-GB" sz="1400" dirty="0"/>
                        <a:t> chair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3824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Alliteration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When words start with the same sound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does a </a:t>
                      </a:r>
                      <a:r>
                        <a:rPr lang="en-GB" sz="14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lessin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look like?</a:t>
                      </a:r>
                      <a:br>
                        <a:rPr lang="en-GB" sz="1400" dirty="0"/>
                      </a:b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ounds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mall and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limy.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185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Onomatopoeia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When words sound like the sound they’re describing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Because there had to be </a:t>
                      </a:r>
                      <a:r>
                        <a:rPr lang="en-GB" sz="14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who watched</a:t>
                      </a:r>
                    </a:p>
                    <a:p>
                      <a:pPr algn="l"/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world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sizzle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crack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it faced that</a:t>
                      </a:r>
                    </a:p>
                    <a:p>
                      <a:pPr algn="l"/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almighty meteor </a:t>
                      </a:r>
                      <a:r>
                        <a:rPr lang="en-GB" sz="1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THWACK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216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9441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52400" y="1522410"/>
            <a:ext cx="2057400" cy="3813180"/>
          </a:xfrm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Where would be a good place to…</a:t>
            </a:r>
          </a:p>
          <a:p>
            <a:pPr algn="ctr"/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Pitch</a:t>
            </a:r>
            <a:endParaRPr lang="en-GB" u="sng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higher pitch?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lower pitch?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Pace</a:t>
            </a: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…s</a:t>
            </a:r>
            <a:r>
              <a:rPr lang="en-GB" dirty="0">
                <a:solidFill>
                  <a:schemeClr val="tx1"/>
                </a:solidFill>
              </a:rPr>
              <a:t>peed up?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…slow down?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Volume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louder?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quieter?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Pause</a:t>
            </a: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…pause between words?</a:t>
            </a: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Let’s have a go!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FC07C4F-4DD7-4452-9CBE-7B4BC77324C7}" type="slidenum">
              <a:rPr lang="en-GB" smtClean="0"/>
              <a:pPr algn="ctr"/>
              <a:t>2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1F8A394-EE13-200A-77C5-21754055DCB5}"/>
              </a:ext>
            </a:extLst>
          </p:cNvPr>
          <p:cNvSpPr txBox="1">
            <a:spLocks/>
          </p:cNvSpPr>
          <p:nvPr/>
        </p:nvSpPr>
        <p:spPr>
          <a:xfrm>
            <a:off x="3344764" y="1354388"/>
            <a:ext cx="4655890" cy="4706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400" b="1" i="1" dirty="0">
                <a:latin typeface="+mn-lt"/>
              </a:rPr>
              <a:t>Cats Sleep Anywhere</a:t>
            </a:r>
            <a:br>
              <a:rPr lang="en-GB" sz="1400" dirty="0">
                <a:latin typeface="+mn-lt"/>
              </a:rPr>
            </a:b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Cats sleep</a:t>
            </a:r>
            <a:br>
              <a:rPr lang="en-GB" sz="1400" dirty="0">
                <a:latin typeface="+mn-lt"/>
              </a:rPr>
            </a:br>
            <a:r>
              <a:rPr lang="en-GB" sz="1400" u="sng" dirty="0">
                <a:latin typeface="+mn-lt"/>
              </a:rPr>
              <a:t>Any</a:t>
            </a:r>
            <a:r>
              <a:rPr lang="en-GB" sz="1400" u="sng" dirty="0">
                <a:solidFill>
                  <a:srgbClr val="E6151B"/>
                </a:solidFill>
                <a:latin typeface="+mn-lt"/>
              </a:rPr>
              <a:t>where</a:t>
            </a:r>
            <a:r>
              <a:rPr lang="en-GB" sz="1400" dirty="0">
                <a:latin typeface="+mn-lt"/>
              </a:rPr>
              <a:t>,</a:t>
            </a:r>
            <a:br>
              <a:rPr lang="en-GB" sz="1400" dirty="0">
                <a:latin typeface="+mn-lt"/>
              </a:rPr>
            </a:br>
            <a:r>
              <a:rPr lang="en-GB" sz="1400" u="sng" dirty="0">
                <a:latin typeface="+mn-lt"/>
              </a:rPr>
              <a:t>Any</a:t>
            </a:r>
            <a:r>
              <a:rPr lang="en-GB" sz="1400" dirty="0">
                <a:latin typeface="+mn-lt"/>
              </a:rPr>
              <a:t> table,</a:t>
            </a:r>
            <a:br>
              <a:rPr lang="en-GB" sz="1400" dirty="0">
                <a:latin typeface="+mn-lt"/>
              </a:rPr>
            </a:br>
            <a:r>
              <a:rPr lang="en-GB" sz="1400" u="sng" dirty="0">
                <a:latin typeface="+mn-lt"/>
              </a:rPr>
              <a:t>Any</a:t>
            </a:r>
            <a:r>
              <a:rPr lang="en-GB" sz="1400" dirty="0">
                <a:latin typeface="+mn-lt"/>
              </a:rPr>
              <a:t> </a:t>
            </a:r>
            <a:r>
              <a:rPr lang="en-GB" sz="1400" dirty="0">
                <a:solidFill>
                  <a:srgbClr val="E6151B"/>
                </a:solidFill>
                <a:latin typeface="+mn-lt"/>
              </a:rPr>
              <a:t>chair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Top of the piano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Window-</a:t>
            </a:r>
            <a:r>
              <a:rPr lang="en-GB" sz="1400" dirty="0">
                <a:solidFill>
                  <a:srgbClr val="00B0F0"/>
                </a:solidFill>
                <a:latin typeface="+mn-lt"/>
              </a:rPr>
              <a:t>ledge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In the middle,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On the </a:t>
            </a:r>
            <a:r>
              <a:rPr lang="en-GB" sz="1400" dirty="0">
                <a:solidFill>
                  <a:srgbClr val="00B0F0"/>
                </a:solidFill>
                <a:latin typeface="+mn-lt"/>
              </a:rPr>
              <a:t>edge</a:t>
            </a:r>
            <a:r>
              <a:rPr lang="en-GB" sz="1400" dirty="0">
                <a:latin typeface="+mn-lt"/>
              </a:rPr>
              <a:t>,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Open drawer,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Empty </a:t>
            </a:r>
            <a:r>
              <a:rPr lang="en-GB" sz="1400" dirty="0">
                <a:solidFill>
                  <a:srgbClr val="E6151B"/>
                </a:solidFill>
                <a:latin typeface="+mn-lt"/>
              </a:rPr>
              <a:t>shoe</a:t>
            </a:r>
            <a:br>
              <a:rPr lang="en-GB" sz="1400" dirty="0">
                <a:latin typeface="+mn-lt"/>
              </a:rPr>
            </a:br>
            <a:r>
              <a:rPr lang="en-GB" sz="1400" u="sng" dirty="0">
                <a:latin typeface="+mn-lt"/>
              </a:rPr>
              <a:t>Anybody’s 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Lap will </a:t>
            </a:r>
            <a:r>
              <a:rPr lang="en-GB" sz="1400" dirty="0">
                <a:solidFill>
                  <a:srgbClr val="E6151B"/>
                </a:solidFill>
                <a:latin typeface="+mn-lt"/>
              </a:rPr>
              <a:t>do</a:t>
            </a:r>
            <a:r>
              <a:rPr lang="en-GB" sz="1400" dirty="0">
                <a:latin typeface="+mn-lt"/>
              </a:rPr>
              <a:t>,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Fitted in a 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Cardboard </a:t>
            </a:r>
            <a:r>
              <a:rPr lang="en-GB" sz="1400" dirty="0">
                <a:solidFill>
                  <a:srgbClr val="00B0F0"/>
                </a:solidFill>
                <a:latin typeface="+mn-lt"/>
              </a:rPr>
              <a:t>box</a:t>
            </a:r>
            <a:r>
              <a:rPr lang="en-GB" sz="1400" dirty="0">
                <a:latin typeface="+mn-lt"/>
              </a:rPr>
              <a:t>,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With your </a:t>
            </a:r>
            <a:r>
              <a:rPr lang="en-GB" sz="1400" dirty="0">
                <a:solidFill>
                  <a:srgbClr val="00B0F0"/>
                </a:solidFill>
                <a:latin typeface="+mn-lt"/>
              </a:rPr>
              <a:t>frocks</a:t>
            </a:r>
            <a:r>
              <a:rPr lang="en-GB" sz="1400" dirty="0">
                <a:latin typeface="+mn-lt"/>
              </a:rPr>
              <a:t> –</a:t>
            </a:r>
            <a:br>
              <a:rPr lang="en-GB" sz="1400" dirty="0">
                <a:latin typeface="+mn-lt"/>
              </a:rPr>
            </a:br>
            <a:r>
              <a:rPr lang="en-GB" sz="1400" u="sng" dirty="0">
                <a:latin typeface="+mn-lt"/>
              </a:rPr>
              <a:t>Any</a:t>
            </a:r>
            <a:r>
              <a:rPr lang="en-GB" sz="1400" u="sng" dirty="0">
                <a:solidFill>
                  <a:srgbClr val="E6151B"/>
                </a:solidFill>
                <a:latin typeface="+mn-lt"/>
              </a:rPr>
              <a:t>where</a:t>
            </a:r>
            <a:r>
              <a:rPr lang="en-GB" sz="1400" u="sng" dirty="0">
                <a:latin typeface="+mn-lt"/>
              </a:rPr>
              <a:t>!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They </a:t>
            </a:r>
            <a:r>
              <a:rPr lang="en-GB" sz="1400" dirty="0">
                <a:solidFill>
                  <a:srgbClr val="E6151B"/>
                </a:solidFill>
                <a:latin typeface="+mn-lt"/>
              </a:rPr>
              <a:t>don’t care</a:t>
            </a:r>
            <a:r>
              <a:rPr lang="en-GB" sz="1400" dirty="0">
                <a:latin typeface="+mn-lt"/>
              </a:rPr>
              <a:t>!</a:t>
            </a: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Cats sleep</a:t>
            </a:r>
            <a:br>
              <a:rPr lang="en-GB" sz="1400" dirty="0">
                <a:latin typeface="+mn-lt"/>
              </a:rPr>
            </a:br>
            <a:r>
              <a:rPr lang="en-GB" sz="1400" u="sng" dirty="0">
                <a:latin typeface="+mn-lt"/>
              </a:rPr>
              <a:t>Any</a:t>
            </a:r>
            <a:r>
              <a:rPr lang="en-GB" sz="1400" u="sng" dirty="0">
                <a:solidFill>
                  <a:srgbClr val="E6151B"/>
                </a:solidFill>
                <a:latin typeface="+mn-lt"/>
              </a:rPr>
              <a:t>where</a:t>
            </a:r>
            <a:r>
              <a:rPr lang="en-GB" sz="1400" u="sng" dirty="0">
                <a:latin typeface="+mn-lt"/>
              </a:rPr>
              <a:t>.</a:t>
            </a:r>
            <a:br>
              <a:rPr lang="en-GB" sz="1400" dirty="0">
                <a:latin typeface="+mn-lt"/>
              </a:rPr>
            </a:br>
            <a:br>
              <a:rPr lang="en-GB" sz="1400" dirty="0">
                <a:latin typeface="+mn-lt"/>
              </a:rPr>
            </a:br>
            <a:br>
              <a:rPr lang="en-GB" sz="1400" dirty="0">
                <a:latin typeface="+mn-lt"/>
              </a:rPr>
            </a:br>
            <a:r>
              <a:rPr lang="en-GB" sz="1400" dirty="0">
                <a:latin typeface="+mn-lt"/>
              </a:rPr>
              <a:t>ELEANOR FARJEON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80A9BA-326A-1091-85F4-7F9D91BD39EB}"/>
              </a:ext>
            </a:extLst>
          </p:cNvPr>
          <p:cNvSpPr txBox="1"/>
          <p:nvPr/>
        </p:nvSpPr>
        <p:spPr>
          <a:xfrm>
            <a:off x="3610113" y="6063322"/>
            <a:ext cx="4125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Reprinted from Cats Sleep Anywhere, Eleanor </a:t>
            </a:r>
            <a:r>
              <a:rPr lang="en-GB" sz="900" dirty="0" err="1"/>
              <a:t>Farjeon</a:t>
            </a:r>
            <a:r>
              <a:rPr lang="en-GB" sz="900" dirty="0"/>
              <a:t>, </a:t>
            </a:r>
            <a:r>
              <a:rPr lang="en-GB" sz="900" b="0" i="0" dirty="0">
                <a:solidFill>
                  <a:srgbClr val="0F1111"/>
                </a:solidFill>
                <a:effectLst/>
              </a:rPr>
              <a:t>Frances Lincoln Children's Books (16 Oct. 1998)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82728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24018" y="1213416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b="1" i="1" dirty="0"/>
              <a:t>The Sound Collector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A stranger called this morning</a:t>
            </a:r>
            <a:br>
              <a:rPr lang="en-GB" sz="1400" dirty="0"/>
            </a:br>
            <a:r>
              <a:rPr lang="en-GB" sz="1400" dirty="0"/>
              <a:t>Dressed all in black and </a:t>
            </a:r>
            <a:r>
              <a:rPr lang="en-GB" sz="1400" dirty="0">
                <a:solidFill>
                  <a:srgbClr val="E6151B"/>
                </a:solidFill>
              </a:rPr>
              <a:t>grey</a:t>
            </a:r>
            <a:br>
              <a:rPr lang="en-GB" sz="1400" dirty="0"/>
            </a:br>
            <a:r>
              <a:rPr lang="en-GB" sz="1400" dirty="0"/>
              <a:t>Put every sound into a  bag</a:t>
            </a:r>
            <a:br>
              <a:rPr lang="en-GB" sz="1400" dirty="0"/>
            </a:br>
            <a:r>
              <a:rPr lang="en-GB" sz="1400" dirty="0"/>
              <a:t>And carried it </a:t>
            </a:r>
            <a:r>
              <a:rPr lang="en-GB" sz="1400" dirty="0">
                <a:solidFill>
                  <a:srgbClr val="E6151B"/>
                </a:solidFill>
              </a:rPr>
              <a:t>away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The whistling of the kettle</a:t>
            </a:r>
            <a:br>
              <a:rPr lang="en-GB" sz="1400" dirty="0"/>
            </a:br>
            <a:r>
              <a:rPr lang="en-GB" sz="1400" dirty="0"/>
              <a:t>The turning of the </a:t>
            </a:r>
            <a:r>
              <a:rPr lang="en-GB" sz="1400" dirty="0">
                <a:solidFill>
                  <a:srgbClr val="00B0F0"/>
                </a:solidFill>
              </a:rPr>
              <a:t>lock</a:t>
            </a:r>
            <a:br>
              <a:rPr lang="en-GB" sz="1400" dirty="0"/>
            </a:br>
            <a:r>
              <a:rPr lang="en-GB" sz="1400" dirty="0"/>
              <a:t>The purring of the kitten</a:t>
            </a:r>
            <a:br>
              <a:rPr lang="en-GB" sz="1400" dirty="0"/>
            </a:br>
            <a:r>
              <a:rPr lang="en-GB" sz="1400" dirty="0"/>
              <a:t>The ticking of the </a:t>
            </a:r>
            <a:r>
              <a:rPr lang="en-GB" sz="1400" dirty="0">
                <a:solidFill>
                  <a:srgbClr val="00B0F0"/>
                </a:solidFill>
              </a:rPr>
              <a:t>clock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The popping of the toaster</a:t>
            </a:r>
            <a:br>
              <a:rPr lang="en-GB" sz="1400" dirty="0"/>
            </a:br>
            <a:r>
              <a:rPr lang="en-GB" sz="1400" dirty="0"/>
              <a:t>The crunching of the </a:t>
            </a:r>
            <a:r>
              <a:rPr lang="en-GB" sz="1400" dirty="0">
                <a:solidFill>
                  <a:srgbClr val="E6151B"/>
                </a:solidFill>
              </a:rPr>
              <a:t>flakes</a:t>
            </a:r>
            <a:br>
              <a:rPr lang="en-GB" sz="1400" dirty="0"/>
            </a:br>
            <a:r>
              <a:rPr lang="en-GB" sz="1400" dirty="0"/>
              <a:t>When you spread the marmalade</a:t>
            </a:r>
            <a:br>
              <a:rPr lang="en-GB" sz="1400" dirty="0"/>
            </a:br>
            <a:r>
              <a:rPr lang="en-GB" sz="1400" dirty="0"/>
              <a:t>The scraping noise it </a:t>
            </a:r>
            <a:r>
              <a:rPr lang="en-GB" sz="1400" dirty="0">
                <a:solidFill>
                  <a:srgbClr val="E6151B"/>
                </a:solidFill>
              </a:rPr>
              <a:t>makes</a:t>
            </a:r>
          </a:p>
          <a:p>
            <a:endParaRPr lang="en-GB" sz="1400" dirty="0"/>
          </a:p>
          <a:p>
            <a:r>
              <a:rPr lang="en-GB" sz="1400" dirty="0"/>
              <a:t>The hissing of the frying pan</a:t>
            </a:r>
            <a:br>
              <a:rPr lang="en-GB" sz="1400" dirty="0"/>
            </a:br>
            <a:r>
              <a:rPr lang="en-GB" sz="1400" dirty="0"/>
              <a:t>The ticking of the </a:t>
            </a:r>
            <a:r>
              <a:rPr lang="en-GB" sz="1400" dirty="0">
                <a:solidFill>
                  <a:srgbClr val="00B0F0"/>
                </a:solidFill>
              </a:rPr>
              <a:t>grill</a:t>
            </a:r>
            <a:br>
              <a:rPr lang="en-GB" sz="1400" dirty="0"/>
            </a:br>
            <a:r>
              <a:rPr lang="en-GB" sz="1400" dirty="0"/>
              <a:t>The bubbling of the bath tub</a:t>
            </a:r>
            <a:br>
              <a:rPr lang="en-GB" sz="1400" dirty="0"/>
            </a:br>
            <a:r>
              <a:rPr lang="en-GB" sz="1400" dirty="0"/>
              <a:t>As it starts to </a:t>
            </a:r>
            <a:r>
              <a:rPr lang="en-GB" sz="1400" dirty="0">
                <a:solidFill>
                  <a:srgbClr val="00B0F0"/>
                </a:solidFill>
              </a:rPr>
              <a:t>fill</a:t>
            </a:r>
            <a:br>
              <a:rPr lang="en-GB" sz="1400" dirty="0"/>
            </a:br>
            <a:br>
              <a:rPr lang="en-GB" sz="1400" dirty="0"/>
            </a:br>
            <a:br>
              <a:rPr lang="en-GB" sz="1400" dirty="0"/>
            </a:br>
            <a:endParaRPr lang="en-GB" sz="1400" dirty="0"/>
          </a:p>
        </p:txBody>
      </p:sp>
      <p:sp>
        <p:nvSpPr>
          <p:cNvPr id="4" name="Rectangle 3"/>
          <p:cNvSpPr/>
          <p:nvPr/>
        </p:nvSpPr>
        <p:spPr>
          <a:xfrm>
            <a:off x="5791200" y="1436243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GB" sz="1400" dirty="0"/>
            </a:br>
            <a:r>
              <a:rPr lang="en-GB" sz="1400" dirty="0"/>
              <a:t>The drumming of the raindrops</a:t>
            </a:r>
            <a:br>
              <a:rPr lang="en-GB" sz="1400" dirty="0"/>
            </a:br>
            <a:r>
              <a:rPr lang="en-GB" sz="1400" dirty="0"/>
              <a:t>On the window </a:t>
            </a:r>
            <a:r>
              <a:rPr lang="en-GB" sz="1400" dirty="0">
                <a:solidFill>
                  <a:srgbClr val="E6151B"/>
                </a:solidFill>
              </a:rPr>
              <a:t>pane</a:t>
            </a:r>
            <a:br>
              <a:rPr lang="en-GB" sz="1400" dirty="0"/>
            </a:br>
            <a:r>
              <a:rPr lang="en-GB" sz="1400" dirty="0"/>
              <a:t>When you do the washing up</a:t>
            </a:r>
            <a:br>
              <a:rPr lang="en-GB" sz="1400" dirty="0"/>
            </a:br>
            <a:r>
              <a:rPr lang="en-GB" sz="1400" dirty="0"/>
              <a:t>The gurgle of the </a:t>
            </a:r>
            <a:r>
              <a:rPr lang="en-GB" sz="1400" dirty="0">
                <a:solidFill>
                  <a:srgbClr val="E6151B"/>
                </a:solidFill>
              </a:rPr>
              <a:t>drain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The crying of the baby</a:t>
            </a:r>
            <a:br>
              <a:rPr lang="en-GB" sz="1400" dirty="0"/>
            </a:br>
            <a:r>
              <a:rPr lang="en-GB" sz="1400" dirty="0"/>
              <a:t>The squeaking of the </a:t>
            </a:r>
            <a:r>
              <a:rPr lang="en-GB" sz="1400" dirty="0">
                <a:solidFill>
                  <a:srgbClr val="00B0F0"/>
                </a:solidFill>
              </a:rPr>
              <a:t>chair</a:t>
            </a:r>
            <a:br>
              <a:rPr lang="en-GB" sz="1400" dirty="0"/>
            </a:br>
            <a:r>
              <a:rPr lang="en-GB" sz="1400" dirty="0"/>
              <a:t>The swishing of the curtain</a:t>
            </a:r>
            <a:br>
              <a:rPr lang="en-GB" sz="1400" dirty="0"/>
            </a:br>
            <a:r>
              <a:rPr lang="en-GB" sz="1400" dirty="0"/>
              <a:t>The creaking of the </a:t>
            </a:r>
            <a:r>
              <a:rPr lang="en-GB" sz="1400" dirty="0">
                <a:solidFill>
                  <a:srgbClr val="00B0F0"/>
                </a:solidFill>
              </a:rPr>
              <a:t>stair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A stranger called this morning</a:t>
            </a:r>
            <a:br>
              <a:rPr lang="en-GB" sz="1400" dirty="0"/>
            </a:br>
            <a:r>
              <a:rPr lang="en-GB" sz="1400" dirty="0"/>
              <a:t>He didn’t leave his </a:t>
            </a:r>
            <a:r>
              <a:rPr lang="en-GB" sz="1400" dirty="0">
                <a:solidFill>
                  <a:srgbClr val="E6151B"/>
                </a:solidFill>
              </a:rPr>
              <a:t>name</a:t>
            </a:r>
            <a:br>
              <a:rPr lang="en-GB" sz="1400" dirty="0"/>
            </a:br>
            <a:r>
              <a:rPr lang="en-GB" sz="1400" dirty="0"/>
              <a:t>Left us only silence</a:t>
            </a:r>
            <a:br>
              <a:rPr lang="en-GB" sz="1400" dirty="0"/>
            </a:br>
            <a:r>
              <a:rPr lang="en-GB" sz="1400" dirty="0"/>
              <a:t>Life will never be the </a:t>
            </a:r>
            <a:r>
              <a:rPr lang="en-GB" sz="1400" dirty="0">
                <a:solidFill>
                  <a:srgbClr val="E6151B"/>
                </a:solidFill>
              </a:rPr>
              <a:t>same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ROGER </a:t>
            </a:r>
            <a:r>
              <a:rPr lang="en-GB" sz="1400" dirty="0" err="1"/>
              <a:t>McGOUGH</a:t>
            </a:r>
            <a:endParaRPr lang="en-GB" sz="1400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E251B933-1FAA-4105-544C-1DC3E94D83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027" y="1630631"/>
            <a:ext cx="2057400" cy="381318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Where would be a good place to…</a:t>
            </a:r>
          </a:p>
          <a:p>
            <a:pPr algn="ctr"/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Pitch</a:t>
            </a:r>
            <a:endParaRPr lang="en-GB" u="sng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higher pitch?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lower pitch?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Pace</a:t>
            </a: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…s</a:t>
            </a:r>
            <a:r>
              <a:rPr lang="en-GB" dirty="0">
                <a:solidFill>
                  <a:schemeClr val="tx1"/>
                </a:solidFill>
              </a:rPr>
              <a:t>peed up?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…slow down?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Volume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louder?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quieter?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Pause</a:t>
            </a: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…pause between words?</a:t>
            </a: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Let’s have a go!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47A57A-239D-D3D0-4D45-074819DF925D}"/>
              </a:ext>
            </a:extLst>
          </p:cNvPr>
          <p:cNvSpPr txBox="1"/>
          <p:nvPr/>
        </p:nvSpPr>
        <p:spPr>
          <a:xfrm>
            <a:off x="5683827" y="5201788"/>
            <a:ext cx="22028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Reprinted from Pillow Talk, Roger McGough, </a:t>
            </a:r>
            <a:r>
              <a:rPr lang="pt-PT" sz="9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Cambria" panose="02040503050406030204" pitchFamily="18" charset="0"/>
                <a:cs typeface="Cambria" panose="02040503050406030204" pitchFamily="18" charset="0"/>
              </a:rPr>
              <a:t>Puffin (Penguin Random House Children’s UK)</a:t>
            </a:r>
            <a:endParaRPr lang="en-GB" sz="9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algn="ctr"/>
            <a:r>
              <a:rPr lang="en-GB" sz="900" b="0" i="0" dirty="0">
                <a:solidFill>
                  <a:srgbClr val="0F1111"/>
                </a:solidFill>
                <a:effectLst/>
              </a:rPr>
              <a:t>(28 May. 1992)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023778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66473" y="1129816"/>
            <a:ext cx="5506027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Rang-Tan in my Bedroom</a:t>
            </a:r>
            <a:endParaRPr lang="en-GB" sz="1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There’s a Rang-tan in my bedroom and I don’t know what to do.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plays with all my teddies and keeps borrowing my shoe.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destroys all of my houseplants and she keeps on shouting “</a:t>
            </a:r>
            <a:r>
              <a:rPr lang="en-GB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ooo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!”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throws away my chocolate and she howls at my shampoo. </a:t>
            </a: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There’s a Rang-tan in my bedroom and I don’t want her to stay.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I told the naughty Rang-tan that she had to go away.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 Rang-tan in my bedroom, just before you go...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were you in my bedroom?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really want to know. </a:t>
            </a: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There’s a human in my forest and I don’t know what to do.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destroyed all of our trees for your food and your shampoo. </a:t>
            </a: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There’s a human in my forest and I don’t know what to do.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took away my mother and I’m scared he’ll take me too. </a:t>
            </a: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humans in my forest and I don’t know what to do.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They’re burning it for palm oil so I thought I’d stay with you. </a:t>
            </a: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 Rang-tan in my bedroom now I do know what to do.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fight to save your home and I’ll stop you feeling blue.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I’ll share your story far and wide so others can fight too. </a:t>
            </a: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 Rang-tan in my bedroom I swear it on the stars </a:t>
            </a:r>
          </a:p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future’s not yet written but I’ll make sure it is ours.</a:t>
            </a:r>
          </a:p>
          <a:p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James Sellick</a:t>
            </a:r>
            <a:endParaRPr lang="en-GB" sz="1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2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8100528-BDDF-FA35-D21B-D5C38B910C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3594" y="1212944"/>
            <a:ext cx="2057400" cy="381318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Where would be a good place to…</a:t>
            </a:r>
          </a:p>
          <a:p>
            <a:pPr algn="ctr"/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Pitch</a:t>
            </a:r>
            <a:endParaRPr lang="en-GB" u="sng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higher pitch?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lower pitch?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Pace</a:t>
            </a: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…s</a:t>
            </a:r>
            <a:r>
              <a:rPr lang="en-GB" dirty="0">
                <a:solidFill>
                  <a:schemeClr val="tx1"/>
                </a:solidFill>
              </a:rPr>
              <a:t>peed up?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…slow down?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Volume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louder?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quieter?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Pause</a:t>
            </a: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…pause between words?</a:t>
            </a: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Let’s have a go!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574A1C-C098-6D3C-665E-DA242038CD14}"/>
              </a:ext>
            </a:extLst>
          </p:cNvPr>
          <p:cNvSpPr txBox="1"/>
          <p:nvPr/>
        </p:nvSpPr>
        <p:spPr>
          <a:xfrm>
            <a:off x="592282" y="5444836"/>
            <a:ext cx="1693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Reprinted with permission from Green Peace.</a:t>
            </a:r>
          </a:p>
          <a:p>
            <a:endParaRPr lang="en-GB" sz="900" dirty="0"/>
          </a:p>
          <a:p>
            <a:r>
              <a:rPr lang="en-GB" sz="900" dirty="0"/>
              <a:t>There’s a Rang-Tan in my Bedroom, James Sellick, Wren &amp; Rook, 8 Aug, 2019</a:t>
            </a:r>
          </a:p>
        </p:txBody>
      </p:sp>
    </p:spTree>
    <p:extLst>
      <p:ext uri="{BB962C8B-B14F-4D97-AF65-F5344CB8AC3E}">
        <p14:creationId xmlns:p14="http://schemas.microsoft.com/office/powerpoint/2010/main" val="86739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DC202F-8E8D-DA8A-15A8-E73AFDF31E12}"/>
              </a:ext>
            </a:extLst>
          </p:cNvPr>
          <p:cNvSpPr txBox="1"/>
          <p:nvPr/>
        </p:nvSpPr>
        <p:spPr>
          <a:xfrm>
            <a:off x="633846" y="1594864"/>
            <a:ext cx="5496789" cy="3740726"/>
          </a:xfrm>
          <a:prstGeom prst="rect">
            <a:avLst/>
          </a:prstGeom>
          <a:noFill/>
        </p:spPr>
        <p:txBody>
          <a:bodyPr wrap="square" numCol="2">
            <a:noAutofit/>
          </a:bodyPr>
          <a:lstStyle/>
          <a:p>
            <a:pPr algn="ctr"/>
            <a:r>
              <a:rPr lang="en-GB" sz="1400" b="0" i="1" dirty="0">
                <a:solidFill>
                  <a:srgbClr val="000000"/>
                </a:solidFill>
                <a:effectLst/>
              </a:rPr>
              <a:t>Macbeth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Act 1, Scene 1</a:t>
            </a:r>
          </a:p>
          <a:p>
            <a:pPr algn="ctr"/>
            <a:endParaRPr lang="en-GB" sz="1400" b="0" i="0" dirty="0">
              <a:solidFill>
                <a:srgbClr val="000000"/>
              </a:solidFill>
              <a:effectLst/>
            </a:endParaRPr>
          </a:p>
          <a:p>
            <a:r>
              <a:rPr lang="en-GB" sz="1400" b="0" i="1" dirty="0">
                <a:solidFill>
                  <a:srgbClr val="000000"/>
                </a:solidFill>
                <a:effectLst/>
              </a:rPr>
              <a:t>Thunder and Lightning. Enter three Witches.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cap="small" dirty="0">
                <a:solidFill>
                  <a:srgbClr val="000000"/>
                </a:solidFill>
                <a:effectLst/>
              </a:rPr>
              <a:t>FIRST 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When shall we three meet </a:t>
            </a:r>
            <a:r>
              <a:rPr lang="en-GB" sz="1400" b="0" i="0" dirty="0">
                <a:solidFill>
                  <a:srgbClr val="E6151B"/>
                </a:solidFill>
                <a:effectLst/>
              </a:rPr>
              <a:t>again?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In thunder, lightning, or in </a:t>
            </a:r>
            <a:r>
              <a:rPr lang="en-GB" sz="1400" b="0" i="0" dirty="0">
                <a:solidFill>
                  <a:srgbClr val="E6151B"/>
                </a:solidFill>
                <a:effectLst/>
              </a:rPr>
              <a:t>rain?</a:t>
            </a:r>
          </a:p>
          <a:p>
            <a:pPr algn="l"/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cap="small" dirty="0">
                <a:solidFill>
                  <a:srgbClr val="000000"/>
                </a:solidFill>
                <a:effectLst/>
              </a:rPr>
              <a:t>SECOND 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When the hurly-burly’s </a:t>
            </a:r>
            <a:r>
              <a:rPr lang="en-GB" sz="1400" b="0" i="0" dirty="0">
                <a:solidFill>
                  <a:srgbClr val="00B0F0"/>
                </a:solidFill>
                <a:effectLst/>
              </a:rPr>
              <a:t>done,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When the battle’s lost and </a:t>
            </a:r>
            <a:r>
              <a:rPr lang="en-GB" sz="1400" b="0" i="0" dirty="0">
                <a:solidFill>
                  <a:srgbClr val="00B0F0"/>
                </a:solidFill>
                <a:effectLst/>
              </a:rPr>
              <a:t>won.</a:t>
            </a:r>
          </a:p>
          <a:p>
            <a:pPr algn="l"/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cap="small" dirty="0">
                <a:solidFill>
                  <a:srgbClr val="000000"/>
                </a:solidFill>
                <a:effectLst/>
              </a:rPr>
              <a:t>THIRD 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That will be ere the set of </a:t>
            </a:r>
            <a:r>
              <a:rPr lang="en-GB" sz="1400" b="0" i="0" dirty="0">
                <a:solidFill>
                  <a:srgbClr val="00B0F0"/>
                </a:solidFill>
                <a:effectLst/>
              </a:rPr>
              <a:t>sun.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cap="small" dirty="0">
                <a:solidFill>
                  <a:srgbClr val="000000"/>
                </a:solidFill>
                <a:effectLst/>
              </a:rPr>
              <a:t>FIRST 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Where the place?</a:t>
            </a:r>
          </a:p>
          <a:p>
            <a:pPr algn="l"/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algn="l"/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cap="small" dirty="0">
                <a:solidFill>
                  <a:srgbClr val="000000"/>
                </a:solidFill>
                <a:effectLst/>
              </a:rPr>
              <a:t>SECOND 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algn="l"/>
            <a:r>
              <a:rPr lang="en-GB" sz="1400" b="0" i="0" dirty="0">
                <a:solidFill>
                  <a:srgbClr val="000000"/>
                </a:solidFill>
                <a:effectLst/>
              </a:rPr>
              <a:t>Upon the heath.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cap="small" dirty="0">
                <a:solidFill>
                  <a:srgbClr val="000000"/>
                </a:solidFill>
                <a:effectLst/>
              </a:rPr>
              <a:t>THIRD 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There to meet with Macbeth.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cap="small" dirty="0">
                <a:solidFill>
                  <a:srgbClr val="000000"/>
                </a:solidFill>
                <a:effectLst/>
              </a:rPr>
              <a:t>FIRST 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algn="l"/>
            <a:r>
              <a:rPr lang="en-GB" sz="1400" b="0" i="0" dirty="0">
                <a:solidFill>
                  <a:srgbClr val="000000"/>
                </a:solidFill>
                <a:effectLst/>
              </a:rPr>
              <a:t>I come, </a:t>
            </a:r>
            <a:r>
              <a:rPr lang="en-GB" sz="1400" b="0" i="0" dirty="0" err="1">
                <a:solidFill>
                  <a:srgbClr val="000000"/>
                </a:solidFill>
                <a:effectLst/>
              </a:rPr>
              <a:t>Graymalkin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cap="small" dirty="0">
                <a:solidFill>
                  <a:srgbClr val="000000"/>
                </a:solidFill>
                <a:effectLst/>
              </a:rPr>
              <a:t>SECOND 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algn="l"/>
            <a:r>
              <a:rPr lang="en-GB" sz="1400" b="0" i="0" dirty="0">
                <a:solidFill>
                  <a:srgbClr val="000000"/>
                </a:solidFill>
                <a:effectLst/>
              </a:rPr>
              <a:t>Paddock calls.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cap="small" dirty="0">
                <a:solidFill>
                  <a:srgbClr val="000000"/>
                </a:solidFill>
                <a:effectLst/>
              </a:rPr>
              <a:t>THIRD WITCH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algn="l"/>
            <a:r>
              <a:rPr lang="en-GB" sz="1400" b="0" i="0" dirty="0">
                <a:solidFill>
                  <a:srgbClr val="000000"/>
                </a:solidFill>
                <a:effectLst/>
              </a:rPr>
              <a:t>Anon.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cap="small" dirty="0">
                <a:solidFill>
                  <a:srgbClr val="000000"/>
                </a:solidFill>
                <a:effectLst/>
              </a:rPr>
              <a:t>ALL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Fair is foul, and foul is </a:t>
            </a:r>
            <a:r>
              <a:rPr lang="en-GB" sz="1400" b="0" i="0" dirty="0">
                <a:solidFill>
                  <a:srgbClr val="FF0000"/>
                </a:solidFill>
                <a:effectLst/>
              </a:rPr>
              <a:t>fair;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0" dirty="0">
                <a:solidFill>
                  <a:srgbClr val="000000"/>
                </a:solidFill>
                <a:effectLst/>
              </a:rPr>
              <a:t>Hover through the fog and filthy </a:t>
            </a:r>
            <a:r>
              <a:rPr lang="en-GB" sz="1400" b="0" i="0" dirty="0">
                <a:solidFill>
                  <a:srgbClr val="FF0000"/>
                </a:solidFill>
                <a:effectLst/>
              </a:rPr>
              <a:t>air.</a:t>
            </a:r>
            <a:br>
              <a:rPr lang="en-GB" sz="1400" b="0" i="0" dirty="0">
                <a:solidFill>
                  <a:srgbClr val="000000"/>
                </a:solidFill>
                <a:effectLst/>
              </a:rPr>
            </a:br>
            <a:r>
              <a:rPr lang="en-GB" sz="1400" b="0" i="1" dirty="0">
                <a:solidFill>
                  <a:srgbClr val="000000"/>
                </a:solidFill>
                <a:effectLst/>
              </a:rPr>
              <a:t>They exit.</a:t>
            </a:r>
            <a:endParaRPr lang="en-GB" sz="1400" b="0" i="0" dirty="0">
              <a:solidFill>
                <a:srgbClr val="000000"/>
              </a:solidFill>
              <a:effectLst/>
            </a:endParaRPr>
          </a:p>
          <a:p>
            <a:br>
              <a:rPr lang="en-GB" sz="1400" dirty="0">
                <a:effectLst/>
              </a:rPr>
            </a:br>
            <a:endParaRPr lang="en-GB" sz="1400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5DBFA2F9-2CA2-3B42-AE90-2B96563C20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36185" y="1522410"/>
            <a:ext cx="2057400" cy="381318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Where would be a good place to…</a:t>
            </a:r>
          </a:p>
          <a:p>
            <a:pPr algn="ctr"/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Pitch</a:t>
            </a:r>
            <a:endParaRPr lang="en-GB" u="sng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higher pitch?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…use a lower pitch?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Pace</a:t>
            </a:r>
          </a:p>
          <a:p>
            <a:pPr algn="ctr"/>
            <a:r>
              <a:rPr lang="en-GB" b="1" i="1" dirty="0">
                <a:solidFill>
                  <a:schemeClr val="tx1"/>
                </a:solidFill>
              </a:rPr>
              <a:t>…</a:t>
            </a:r>
            <a:r>
              <a:rPr lang="en-GB" i="1" dirty="0">
                <a:solidFill>
                  <a:schemeClr val="tx1"/>
                </a:solidFill>
              </a:rPr>
              <a:t>s</a:t>
            </a:r>
            <a:r>
              <a:rPr lang="en-GB" dirty="0">
                <a:solidFill>
                  <a:schemeClr val="tx1"/>
                </a:solidFill>
              </a:rPr>
              <a:t>peed up?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…slow down?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Volume</a:t>
            </a:r>
            <a:endParaRPr lang="en-GB" b="1" i="1" dirty="0">
              <a:solidFill>
                <a:schemeClr val="tx1"/>
              </a:solidFill>
            </a:endParaRP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louder?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…be quieter?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b="1" i="1" u="sng" dirty="0">
                <a:solidFill>
                  <a:schemeClr val="tx1"/>
                </a:solidFill>
              </a:rPr>
              <a:t>Pause</a:t>
            </a: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…pause between words?</a:t>
            </a: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r>
              <a:rPr lang="en-GB" sz="1400" b="1" i="1" dirty="0">
                <a:solidFill>
                  <a:schemeClr val="tx1"/>
                </a:solidFill>
              </a:rPr>
              <a:t>Let’s have a go!</a:t>
            </a:r>
          </a:p>
        </p:txBody>
      </p:sp>
    </p:spTree>
    <p:extLst>
      <p:ext uri="{BB962C8B-B14F-4D97-AF65-F5344CB8AC3E}">
        <p14:creationId xmlns:p14="http://schemas.microsoft.com/office/powerpoint/2010/main" val="3593386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1235</TotalTime>
  <Words>1078</Words>
  <Application>Microsoft Office PowerPoint</Application>
  <PresentationFormat>On-screen Show (4:3)</PresentationFormat>
  <Paragraphs>165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Poetic Techniques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Kearney</dc:creator>
  <cp:lastModifiedBy>lauren kearney</cp:lastModifiedBy>
  <cp:revision>52</cp:revision>
  <dcterms:created xsi:type="dcterms:W3CDTF">2022-03-08T10:28:49Z</dcterms:created>
  <dcterms:modified xsi:type="dcterms:W3CDTF">2022-09-01T12:26:27Z</dcterms:modified>
</cp:coreProperties>
</file>